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68" r:id="rId15"/>
    <p:sldId id="271" r:id="rId16"/>
    <p:sldId id="272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1AD8F9D-1D51-4736-9A7F-B3FA4334457F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3B39D43-C188-4D32-817C-4AA6C831240C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4343400"/>
            <a:ext cx="7543800" cy="838200"/>
          </a:xfrm>
        </p:spPr>
        <p:txBody>
          <a:bodyPr/>
          <a:lstStyle/>
          <a:p>
            <a:r>
              <a:rPr lang="en-US" dirty="0" smtClean="0"/>
              <a:t>SKILLS USA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5334000"/>
            <a:ext cx="61722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Chef Brian </a:t>
            </a:r>
            <a:r>
              <a:rPr lang="en-US" sz="3600" dirty="0"/>
              <a:t>G</a:t>
            </a:r>
            <a:r>
              <a:rPr lang="en-US" sz="3600" dirty="0" smtClean="0"/>
              <a:t>riswold</a:t>
            </a:r>
            <a:endParaRPr lang="en-US" sz="3600" dirty="0"/>
          </a:p>
        </p:txBody>
      </p:sp>
      <p:sp>
        <p:nvSpPr>
          <p:cNvPr id="4" name="AutoShape 2" descr="data:image/jpeg;base64,/9j/4AAQSkZJRgABAQAAAQABAAD/2wCEAAkGBhQQDxURBxQWFBIWFhkaGBgYFhYXFhUcFhgYGBoXGBYYGyYfGB0jIRcYHy8iLykqLC8sGSExNTwqNSYrLCkBCQoKDgwOGg8PGjMkHyQqMTYpLDU1Ly4tNS80KiwsNS4vLC81Ki0tLSktLSwpKiwsKS0sLywsNC0sKSksNCksLP/AABEIAMUBAAMBIgACEQEDEQH/xAAcAAEAAgMBAQEAAAAAAAAAAAAABAUDBgcCAQj/xABLEAABAwIDBAQICQoEBwEAAAABAAIDBBEFEiEGEzFBByJRkRQVMlRhcXKBFhczkpOhstLTIzRCUlNzgrGz0TZidOEkVWSUoqPBQ//EABoBAQADAQEBAAAAAAAAAAAAAAABAgMEBQb/xAA1EQACAQIDBgQEBQQDAAAAAAAAAQIDERIhMQQTQVGR0SJhgaEFscHwFCMzceEVUoLxQlNi/9oADAMBAAIRAxEAPwDuKIiAIiIAiIgCIiAIiIAiIgCIiAIiIAiIgCIiAIiIAiIgCIiAIiIAiIgCIiAIiIAiIgCIiAIiIAiIgCIiAIiIAiIgCIiAIiIAiIgCIiAIiIAiIgCIiAIiIAiIgCIiAIiIAiIgCIiAIiIAiIgCIiAIiIAiIgCKNWYlFDY1sjI78M72tvbja51UX4TUnnMH0sf91F0aRpVJK8Yt+hZqDieOQU2XxjK2PNfLmPG1r27wsXwmpPOYPpY/7rm+30U9ZWZ6GGWSFjGtY9kb3MffrFzXAWIJNr/5VnUqYVdHobBsG/q4at4xtrp8zf8A4cUXnMff/snw4ovOY+//AGXHPg3VebT/AEUn3U+DdV5tP9FJ91Yb+fI93+h7H/2vqjsfw4ovOY+//ZW9NUtkY2SnOZjgC0jgQeBC4XRbJ1UkrGPgmaHOALjG8BoJsXEkaWGq7tBCGNayIWa0AAdgAsAtqU5T1R4/xTYtn2XCqUsTeun0PaIi2PGCIiAIiIAiIgCIiAIiIAiIgCIiAIiIAiIgCIiAqMYxaeF4bQUjqhpFy4SMYAb8LO1Pb71A+Edb/wAtf9PEtmWGrqmxRvkm0axpcfU0XP8AJUafP5HXTqwso7pN/wCV/Zo07HNlJ8V3ctYfBcgcBEbSkXdq4ua4DUBunoVV8TzvOW/RH76nfG/D+wl72feT434f2Evez7ywe5ebZ71P+rUo4KccMVovDl1u+rKjE+i7weGSaoqRlY0uP5Mgmw4A5+J4e9TIOltjGNZFSkNaAAN6NABYDyFNnxd2OU8kGFNMIa5he6SxBFyQ0ZLm92g+5UvxRT/tou5/9lVprOksjohUpVY4PicvGnktLKy/t5lh8cLfNj9KPuJ8cLfNj9KPuKv+KKf9tF3P/snxRT/tou5/9kvW+7E7r4LzXWRuOyO2PjB0mSExtjAu4vzXLr2Fso5AlbKqHY3ZvwCm3UhDnueXOcAbHgABfXQAfWr5dML4fFqfMbZud9LcLw8NfrzCIiucgREQBERAEREAREQBERAEREAREQBERAEREAWCuhc+NzaZ+7eQQH5Q7KTzynQrOo8tfGw5ZpGNPYXNB7iVDLQve8V9Sg+Dlb/zF/0EX91kh2YmcS3GKt1RCQQ6MxtYHX4Xc0304q58aw/tY/nt/utD2u2yq2VRZgdzE1rRmEWcOcRckOsdNQPcVlLDFXZ6+zLatpngjhWWuGK90r35WNl+L+h83b86T7yfF/Q+bt+dJ95aB8OMT/zf9uPuqThu1mJzTRxXLc72tJMAAAJ1JJbyFys95T/t9jvlsHxCKbdfT/1IhY5j7qKrmg2aduYWuAIaA7M9oAcSXgnjpx/RUL4fV3nDvmx/dXSZOjaic4ukY8kkkneyakm5PlLz8WVD+zf9LJ95VdKpfJm8Pinw5RSnTcnbNuKbfm22c4+H1d5w75sf3VLwja6vqKiOGOodd7w3yY9ATqfJ5C59y3z4sqH9m/6WT7ymYTsPS0somomODwCAS97rXFjoTbgpVKpfNkVfivw7A8FLO2XhjqXwREXWfIhERAEREAREQBERAERU9XjjjK6DB4xNKy28LnZIori4D3gElxGuUAm3G1wpSb0IbS1LhFQy4jWwgvq4I5mDUiB7t6BzIjkaA/1ZgexR8D2vNcJ3YNG1zY5Gsbne6POC25ceo4jXQC3cr7uVrlN5G9uJsyLTsD6QDUYg+hmgEb2bwFwlzi8ZsbDI24K3FROEoO0iYTjNXiEWGsq2wxvlqTZjGlzj2BouT9S1/Znb2DETIzDWvEjG5g2QBuYcAQWl1hewPMX5qFCTTaWQc4ppN5s2ZFpG1HSFLhzo24hSsJkBIyVBPkkA3vCO1bHi+IzQsdJTQxvjbGXuLpix3VBJAaInA6DjdWdKSs+ehVVYu65a6loi1jYjbXxmyRwi3W7LR5ee+YE/qi3BbOqyi4PC9S8JqaxR0Cqa3ZSlmkMlZAx73Wu4i5NgAPqAVjVPeGE0jWufyDnFgOvNwa62l+RWkbT9JcmHyiKvpWlzmB4yTkixLhziGvVKmNJ1MkrlvxL2fxKTXmr/AEL/AOA1D5tF3K5p6dsbGsgAaxoAaBwAAsAFCw2qneQayKNjC24LZnPdc2sMpib6dbqXVveGE0bWvfpYOeWD09YNdbuVMCi7Gk9oqVV45N/vczItfpccqZJpYW08QdEWBx8JdbrtzDL+Q109SkVeOOMxp8Ij30rbZyXZIori4D32JzEa5QCbam2ivgehhvE1cuEVDJX1sIz1UEUzBxEEjt6BzyskaA/1Zgexedl9rWYg+fwNpEcTmta43DnXbcktPk66e5N27X4EbyN7cTYEUPGcTbS08k8+rY2F1uF7DRt/SbD3rDs5jba2ljqIhlDxq298pBIc29hexBUYXbFwLYlfDxLJERVLBERAEREAREQBERAYa2o3cT38crXOt25QT/8AFqPRTibJqA9YGfeyOm/WLpHFwcfQRbX0W5LcpIw5pa/UEEEdoOhX5/2g2YqsJqC6AyNjB/JzMJALeQc5vkntB+sLroQjUi4Xs+BybRUlTkp2uuJ+glR4BgHgs9W9gAjmlbI0Dldgz3HLrZj71yfC+lutht4S5k7ex7QHfPZbvIK6tsjthFiMRfSgte2wfGTctvwN+bTY2Po5KKlCpSTvoTT2inWatqjQNkv8S1Ht1P2l11ci2S/xLUe3U/aXQ9ocZlpWmRjYTHoBnkkbI5xNgxjGROzE6WF7lW2iLlNJckU2aSjBt82WtTTNlY6OoGZj2lrgeBDhYjuVLs1sRTYe578ODsz9CXuzEC98o0Fhf36BeqWurnsa+Snp2Ei+V1RJmb6DlgIv7yqvYjb44lLLG+ERbtoNw8uvckfqi3BYqM1F2045mzlTclfXhkar03fLUvsSfaYulY5+ZT/uJP6blzXpu+WpfYk+0xdKxz8yn/cSf03Laf6dP1+ZjD9Sp6fI0LoP+Rqfbj+y5dOXMeg/5Gp9uP7Lluk2LTSyviwRkZERyvlkLsgfYEsY1ou8gEXNwBe2pvau0q9WRbZpJUYl0uLdNf5/H/ph/UlXQqnaWop5YYcUgbeaVjGSxuJiNz1g4OAcxwGoGoPboVz3pr/P4/8ATN/qSrTZIuNVX5Ge1yUqTtzR2Oj+SZ7Lf5BZlho/kmey3+QWZcT1O5aGu4fNkrMQef0dye6C6q+ijFWT0TiXAzmaR82vWJkdcOI7CLC/+W3JW+ENBrq8O4EwA/Qhce2j2WqsKqC+m3jYwTu5mEjqngHOb5J5EHjbmu2nCNS8G7Oyt0OGpOVO00rq7v1P0AqPAsA8GqquRgAjnex7QDqDl69xyu65965NhfS1XQ28IcydvY9oB+ey3ebrquyG2UWJRF1MCyRls8ZNy2/Ag/pNNjr6OSzqUKlJO+hpT2inWatqjD0kUDpsLnbATdoD7D9IRuDiD7gT6wFq3QpjF45qWQ6tIkZ6ndV3cQ0/xLpsjA4FrxcEWI7QeIXCcAecLxwRymzGymJ19Lsk0a497He5XoeOlKHqilf8urGp6M7wiIuI7giIgCIiAIiIAiIgMFbWshjdLVHKxgLnGxNgOJsNVmIBGuoKqNsWXw6qH/Ty/UwlV2we04qqaOOruyobG27XCxkbazZmX8prrcRwN/RfRQbhiXMzc0p4XyJGL7A0VSDv4Gtcf04xu3eu7dD7wVpGxWCvw7HX0ubMx0LiDwzNOVzSR2ggjv7V1dzrC7uAWqYDAKnEZ8QZ8iIxBC7lIGnNJI3tbm6oPOxWtOrLDJN5WMalKOOLSzuaRs9UbvaGrka1zy01TsrdXOsb5WjtKu9hdrI8RrnvxYWqG38HYTeONlusGC3yna46kcLAEKq2S/xLUe3UfaX3pM2RdSzDEcFu1uYOfl//ACffSQdgcePp9rTrkoylgeTcVZnJByjDGs0pO6++R1srkfQr+dVPsN+2VvGw+2DcRpszrCdlhK308nNH6rvq1HJaP0K/nVT7Dftlc8IuNOpF+R0Tkp1Kcl5nrpu+WpfYk+0xdKxz8yn/AHEn9Ny5r03fLUvsSfaYulY5+ZT/ALiT+mUn+nT9fmIfqVPT5GhdB/yNT7cf2XKsxbaisweuqGNa10M0z5WB7TlO8NyWPBBuOBGvBWfQf8jU+3H9ly2HZHGWVrJ6fEcskkM8oLXgOzM3jsjrHiB5H8PpWtSWGrNtXWVzOnHFSgk7POxS4F0nU9dLHBjUO6fvGujcHFzN409XWwLddOY11Wu9NY/4+P8A04/qSratutiKXctfhsTYqkyxtj3fVzuc8AjKNDZuZ17aZb8LqH0y7PPljjqqYFwjDmyW1Ia43DvUDe/tD0qaUqaqRlHJO+RWtGo6coyzatn98jotH8kz2W/yCzKh2K2hjrKON8LgXtY1sjebXAWNx2G1wexXNTUtjY6SpcGsaLucTYADmSeC8+UWpNM9GMk4pooKKrbDV4jLUnKxm5c42JsGwAk2GvBbHoR2g/WtQkhMmH4hUTNLfCWSva0izhG2ERx3B4FwZntyz2WTo/2nFTSxRVl2VDY29VwIMrBo2Vl/KabakcDf0LWcLrEuFk+hjCdnhfG7XUmYvsFRVIPhEDGuP6cY3bvXdvH33Wh7LYNJhmOPp4ryB0Dy3g0yNtmaDfQHMzLfgutk9q1TBIBVYnLiEesLIxBC7lJZxdJI3taD1QeB1VqdWSjJN5WK1aUXKLSzuWfjap8yd9ND95cq6V6KTwhlVPCYd43KbvY+7mc7sOnVIH8K7ctW6S8H8Jw2XILvi/Kt/gvm/wDEuU7PVUaiyI2ik503n8ix2RxjwuhhnOrnMAd7Teq76wVcLl/QpjF2TUrz5JEjfUbNf3ENP8S6gs68MFRxNaE8dNSCIixNgiIgCIiAIiIDFVUzZY3R1AzMe0tcO0OFiPeCouIYFBOxrKuNpDPItdro7adRzSHM9xCmTMLmkNcWki2YWuPSMwIv6wVS1gbCQK3EHxk8M7qVt/Vmi1UpyvkWUISXiaX737Hv4IwHSqM0rf1JaiaRnvY55a73gqwq8NZLGI5gcgtYNc5lrcLFhBt6FRVWIRRTRQzV828mtuwGwuD7mws5sBHH0q08Uyedz91P+Cpcp5N3JjSpZpSXv2IcewlG15kjhs83u4SShxvxu4PubqbW7PQTRtjq2ucxrcoG8kFwbCzrO6/DndfPFMnnc/dT/gp4pk87n7qf8FRvJvPMLZ6Syuuj7EKm2BoojmpYchta7ZJWm3ZcP4L7TbCUcRJpYSwniWyStJ9dn6qZ4pk87n7qf8FPFMnnc/dT/gqd7Pm+pH4alzj0fYh1OwlHLY1cJeRwzyTOt6rv0WZ2yNMQQ9ryCLEGecgg8iN4s3imTzufup/wVDzs8I8G8Pl3+XNu/wDh81uPDc9mtuNtU3lR8xuKK/5R6PsfaXYejiv4JEY78ckszb27bP1Ump2Yp5GtDo8pYXFrmOdHIwvJc4tkYQ4XJJOuq9eKZPO5+6n/AAU8Uyedz91P+Co3k/Mn8PSWV10fY+0Oz0UT943O+QAgPlkklc0HiGl7jlB52tdWJHaq3xTJ53P3U/4KeKZPO5+6n/BUOTepZUoLSS9+xDl2FozJvYIjFJ+tC+SE/wDrcB9SkRbLQBwdOJJi03bvpZZg08iGyOLQfTa6yeKZPO5+6n/BTxTJ53P3U/4KtvZ+ZX8PS5ro+xPqKdsjHRzi7HNLXDtDhYjuKiV2AwTxtjqo2lrLZLXaY7aDI5tnM4ciFGqKQxgGprZWA8Mxpm374V9moSxuaetma3tPgwGvpMKqpSWhLpU3rJe/Y8fBGA6VJmlb+pLUTyM97HPs733VwxgaA2MAACwA0AA4ADkqqShLW55K2YM06x8GDdeGphsvUWHOe0OhrJnNPAjwYg+8Qo5SeoVKmtJL37Fqq2u2ehncX1TXEkWNpZWgi1vJa8D6l88Uyedz91P+ComK2pYjNiNbOyMEAnLAfKNho2AniUi5X8IlTp28Ul79jxT7A0UZzU0GR1rXa+Vpt2XD1eUtM2JgZDfK3hclx73Ekqso6QzRslpqydzHtDmm0AuHC4NjBcKVNXsp2tbWSFxPMi7nW5kMaB9QVnKcnZ3M3Tp01eLXp/pE5F5jkDgHRm4IuCOBB4FelUBERAEREAREQEDHsRNPSzTsFzHG9wHaWtJF/Rdcv2J2GZisclZj0sj3ukLRlcAdLXcSQe2wGgAHd1qrpWyxujqBdj2lrh2hwsR3Fcwh2RxXDXvZsw9skDzcXMdxyuWyWAdawuDrYeoddCVotJ2fM49ojeSbV1yIe1dH4vr8Njpw6bctblAAzvtK4hoHC5uAtpwPpHL55oMdgNM+GN0h62bqsAcQRYa5SCO3+cGfZKtlqsOnrMr3Qhu/cXi994XG3boeSzV2w80+LVM0wAppoHR5g4FwLoWMvl9Bae5aydOStJ8Hn6mcVUjK8Vx09CKOlqUsfPFQPNM02Emc2B4DMchA4jhe1+amVfSiY4aSUUxd4Tm6rZOs3LIGWHU6xN/QqSLZTFo6STD4hCac5rPzC7gTctab3AJ11bzOqlHYOqyYYMrL0ziZeuNLztfp+toFLhQ8tefCxVTr+enLjfsTIOk+fwiSlnoHipA6kbXgkmwdZ5LdBl62YX+te6LpTz0U9RLT2kgexro8+h3jsoOYtuCLG4ty7pbNmJxjzq4hu4MeW+YZr7sN8njxC1HGNmZ6OgxF9eGhs00LmWcHXAmedbcPKCrGNGVlbl880WlKtFN358PLJl27pZlaI5quhkZSvsN5mJueeXqgO4GwuL2Wc49SDGy4wDOIN54TvHWybnPfd2tfLpfjZUEeA4pX0NNTP3IpMsbmyXGbLl6ocL3JaDawbrbjzV07o+lOJF2nghpdxmzDPbwfc3y9qs40o34ZPR/fQqpVpW45rVffUxu6WZXB01DQvfSsdZ0hcRb12aQ06jS5tcKwxPpSZG2lfQwOmbUg2GbK9pa8MLMtjmdc24/zVBDspi1PTyYfRiF9PIT+UzNBAd5Vrm4vz6p4mxU1/RzPE/DhSZXtp35pXZsurpWyOyg6kAAgepQ40L8Ovlx9SVOvbj0434ehb7PdIL5qx9HjFMaeQNLh1s3AZrHQfo63HYsWz3SHNXVAbh9K3cZ8pe6dgkaLXzmK1zp2XF9Lr7UbMVPjx1dTtYYt0Q3M+13brKAQASBm59i16i2CrJK2GWengpBG8OfJE/SSzgerGHHKTYjQNHWPqVVGi7vLT3LOVZWWer6HSsRxUROZHE3PNITkYDbRvlPc79Fjbi5seIABJAVd8JHjwsyNYW0rWkuDnWc7IZHt8k2yty9up5cvk2HT+MJJoWtyPgjjbIXaw5XPc8BlusXXaRy6ovwVY3Zuo8CmiLW5pqnM5m81dGZgXF0luJja1vA8zqTYYRjC2fkbylO+XmQNscJmnwIOxPrTxBspN7k3HXv1Rawe7TXyRqVrG0uPPrcPw+kpOvK5pL2jiTDmiF/Xle73BdilpN5C6Krs7O0tdYWBzAg2HZquddH3R1PSVpnxUNysa4R2cHXc7q3ty6ub5y3pVYqLctU7owrUpOSUdGrM1/F9pDUYLR0sOsrpN24cyIbBgt6c8fctoO2xpXNw7ZqldVOp2BjyCQLsADrANJOvE6a9qh4H0ZSw4sJpg3wVkr3s6wJ5mMZeViW/NUmr2Vr6GvmqtlxHKycklryAWlzsxuC5t7EmxB56haSdJ+Ffv5XfYziqq8T/AG87LuS4+lZjqGSoZCd7E9jXxF9rZyQHB2XUaHkDcd9LtXthJX4bLelkhhyxObK65a929jBa05QCNTY31y93odGtV4DUb4sfV1Ekbi3MA1oa8vN3cLkuJ000FlsmPbMzTYJHR07W75scAIzAC8eTN1vcVX8mEk48+xf86cWpcu5VYNt/kio6LBYTVT7iMPs/I2M5G6F2U8OfIevQbliGDb8MdKQ14AuLZ23ANrXtexc6x4a6g8FodJsDWUEkFTs6W7wxtE8Tn9UusM4DubXEX7QdR6OmU7y5jTM3I4gXbcHKeYuND61jWwpp0/5NqKk01U/gU8AYwMZewFteJ9J9KyIi5TqCIiAIiIAiIgCIiAIiIAiIgCg4zg0dZCYK8ExuIJAJaeqQRqNeIU5FKbTuiGk1ZkegoWwRMhphZjGhrQSSQGiw1PFSERRqTo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0" y="-9096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QDxURBxQWFBIWFhkaGBgYFhYXFhUcFhgYGBoXGBYYGyYfGB0jIRcYHy8iLykqLC8sGSExNTwqNSYrLCkBCQoKDgwOGg8PGjMkHyQqMTYpLDU1Ly4tNS80KiwsNS4vLC81Ki0tLSktLSwpKiwsKS0sLywsNC0sKSksNCksLP/AABEIAMUBAAMBIgACEQEDEQH/xAAcAAEAAgMBAQEAAAAAAAAAAAAABAUDBgcCAQj/xABLEAABAwIDBAQICQoEBwEAAAABAAIDBBEFEiEGEzFBByJRkRQVMlRhcXKBFhczkpOhstLTIzRCUlNzgrGz0TZidOEkVWSUoqPBQ//EABoBAQADAQEBAAAAAAAAAAAAAAABAgMEBQb/xAA1EQACAQIDBgQEBQQDAAAAAAAAAQIDERIhMQQTQVGR0SJhgaEFscHwFCMzceEVUoLxQlNi/9oADAMBAAIRAxEAPwDuKIiAIiIAiIgCIiAIiIAiIgCIiAIiIAiIgCIiAIiIAiIgCIiAIiIAiIgCIiAIiIAiIgCIiAIiIAiIgCIiAIiIAiIgCIiAIiIAiIgCIiAIiIAiIgCIiAIiIAiIgCIiAIiIAiIgCIiAIiIAiIgCIiAIiIAiIgCKNWYlFDY1sjI78M72tvbja51UX4TUnnMH0sf91F0aRpVJK8Yt+hZqDieOQU2XxjK2PNfLmPG1r27wsXwmpPOYPpY/7rm+30U9ZWZ6GGWSFjGtY9kb3MffrFzXAWIJNr/5VnUqYVdHobBsG/q4at4xtrp8zf8A4cUXnMff/snw4ovOY+//AGXHPg3VebT/AEUn3U+DdV5tP9FJ91Yb+fI93+h7H/2vqjsfw4ovOY+//ZW9NUtkY2SnOZjgC0jgQeBC4XRbJ1UkrGPgmaHOALjG8BoJsXEkaWGq7tBCGNayIWa0AAdgAsAtqU5T1R4/xTYtn2XCqUsTeun0PaIi2PGCIiAIiIAiIgCIiAIiIAiIgCIiAIiIAiIgCIiAqMYxaeF4bQUjqhpFy4SMYAb8LO1Pb71A+Edb/wAtf9PEtmWGrqmxRvkm0axpcfU0XP8AJUafP5HXTqwso7pN/wCV/Zo07HNlJ8V3ctYfBcgcBEbSkXdq4ua4DUBunoVV8TzvOW/RH76nfG/D+wl72feT434f2Evez7ywe5ebZ71P+rUo4KccMVovDl1u+rKjE+i7weGSaoqRlY0uP5Mgmw4A5+J4e9TIOltjGNZFSkNaAAN6NABYDyFNnxd2OU8kGFNMIa5he6SxBFyQ0ZLm92g+5UvxRT/tou5/9lVprOksjohUpVY4PicvGnktLKy/t5lh8cLfNj9KPuJ8cLfNj9KPuKv+KKf9tF3P/snxRT/tou5/9kvW+7E7r4LzXWRuOyO2PjB0mSExtjAu4vzXLr2Fso5AlbKqHY3ZvwCm3UhDnueXOcAbHgABfXQAfWr5dML4fFqfMbZud9LcLw8NfrzCIiucgREQBERAEREAREQBERAEREAREQBERAEREAWCuhc+NzaZ+7eQQH5Q7KTzynQrOo8tfGw5ZpGNPYXNB7iVDLQve8V9Sg+Dlb/zF/0EX91kh2YmcS3GKt1RCQQ6MxtYHX4Xc0304q58aw/tY/nt/utD2u2yq2VRZgdzE1rRmEWcOcRckOsdNQPcVlLDFXZ6+zLatpngjhWWuGK90r35WNl+L+h83b86T7yfF/Q+bt+dJ95aB8OMT/zf9uPuqThu1mJzTRxXLc72tJMAAAJ1JJbyFys95T/t9jvlsHxCKbdfT/1IhY5j7qKrmg2aduYWuAIaA7M9oAcSXgnjpx/RUL4fV3nDvmx/dXSZOjaic4ukY8kkkneyakm5PlLz8WVD+zf9LJ95VdKpfJm8Pinw5RSnTcnbNuKbfm22c4+H1d5w75sf3VLwja6vqKiOGOodd7w3yY9ATqfJ5C59y3z4sqH9m/6WT7ymYTsPS0somomODwCAS97rXFjoTbgpVKpfNkVfivw7A8FLO2XhjqXwREXWfIhERAEREAREQBERAERU9XjjjK6DB4xNKy28LnZIori4D3gElxGuUAm3G1wpSb0IbS1LhFQy4jWwgvq4I5mDUiB7t6BzIjkaA/1ZgexR8D2vNcJ3YNG1zY5Gsbne6POC25ceo4jXQC3cr7uVrlN5G9uJsyLTsD6QDUYg+hmgEb2bwFwlzi8ZsbDI24K3FROEoO0iYTjNXiEWGsq2wxvlqTZjGlzj2BouT9S1/Znb2DETIzDWvEjG5g2QBuYcAQWl1hewPMX5qFCTTaWQc4ppN5s2ZFpG1HSFLhzo24hSsJkBIyVBPkkA3vCO1bHi+IzQsdJTQxvjbGXuLpix3VBJAaInA6DjdWdKSs+ehVVYu65a6loi1jYjbXxmyRwi3W7LR5ee+YE/qi3BbOqyi4PC9S8JqaxR0Cqa3ZSlmkMlZAx73Wu4i5NgAPqAVjVPeGE0jWufyDnFgOvNwa62l+RWkbT9JcmHyiKvpWlzmB4yTkixLhziGvVKmNJ1MkrlvxL2fxKTXmr/AEL/AOA1D5tF3K5p6dsbGsgAaxoAaBwAAsAFCw2qneQayKNjC24LZnPdc2sMpib6dbqXVveGE0bWvfpYOeWD09YNdbuVMCi7Gk9oqVV45N/vczItfpccqZJpYW08QdEWBx8JdbrtzDL+Q109SkVeOOMxp8Ij30rbZyXZIori4D32JzEa5QCbam2ivgehhvE1cuEVDJX1sIz1UEUzBxEEjt6BzyskaA/1Zgexedl9rWYg+fwNpEcTmta43DnXbcktPk66e5N27X4EbyN7cTYEUPGcTbS08k8+rY2F1uF7DRt/SbD3rDs5jba2ljqIhlDxq298pBIc29hexBUYXbFwLYlfDxLJERVLBERAEREAREQBERAYa2o3cT38crXOt25QT/8AFqPRTibJqA9YGfeyOm/WLpHFwcfQRbX0W5LcpIw5pa/UEEEdoOhX5/2g2YqsJqC6AyNjB/JzMJALeQc5vkntB+sLroQjUi4Xs+BybRUlTkp2uuJ+glR4BgHgs9W9gAjmlbI0Dldgz3HLrZj71yfC+lutht4S5k7ex7QHfPZbvIK6tsjthFiMRfSgte2wfGTctvwN+bTY2Po5KKlCpSTvoTT2inWatqjQNkv8S1Ht1P2l11ci2S/xLUe3U/aXQ9ocZlpWmRjYTHoBnkkbI5xNgxjGROzE6WF7lW2iLlNJckU2aSjBt82WtTTNlY6OoGZj2lrgeBDhYjuVLs1sRTYe578ODsz9CXuzEC98o0Fhf36BeqWurnsa+Snp2Ei+V1RJmb6DlgIv7yqvYjb44lLLG+ERbtoNw8uvckfqi3BYqM1F2045mzlTclfXhkar03fLUvsSfaYulY5+ZT/uJP6blzXpu+WpfYk+0xdKxz8yn/cSf03Laf6dP1+ZjD9Sp6fI0LoP+Rqfbj+y5dOXMeg/5Gp9uP7Lluk2LTSyviwRkZERyvlkLsgfYEsY1ou8gEXNwBe2pvau0q9WRbZpJUYl0uLdNf5/H/ph/UlXQqnaWop5YYcUgbeaVjGSxuJiNz1g4OAcxwGoGoPboVz3pr/P4/8ATN/qSrTZIuNVX5Ge1yUqTtzR2Oj+SZ7Lf5BZlho/kmey3+QWZcT1O5aGu4fNkrMQef0dye6C6q+ijFWT0TiXAzmaR82vWJkdcOI7CLC/+W3JW+ENBrq8O4EwA/Qhce2j2WqsKqC+m3jYwTu5mEjqngHOb5J5EHjbmu2nCNS8G7Oyt0OGpOVO00rq7v1P0AqPAsA8GqquRgAjnex7QDqDl69xyu65965NhfS1XQ28IcydvY9oB+ey3ebrquyG2UWJRF1MCyRls8ZNy2/Ag/pNNjr6OSzqUKlJO+hpT2inWatqjD0kUDpsLnbATdoD7D9IRuDiD7gT6wFq3QpjF45qWQ6tIkZ6ndV3cQ0/xLpsjA4FrxcEWI7QeIXCcAecLxwRymzGymJ19Lsk0a497He5XoeOlKHqilf8urGp6M7wiIuI7giIgCIiAIiIAiIgMFbWshjdLVHKxgLnGxNgOJsNVmIBGuoKqNsWXw6qH/Ty/UwlV2we04qqaOOruyobG27XCxkbazZmX8prrcRwN/RfRQbhiXMzc0p4XyJGL7A0VSDv4Gtcf04xu3eu7dD7wVpGxWCvw7HX0ubMx0LiDwzNOVzSR2ggjv7V1dzrC7uAWqYDAKnEZ8QZ8iIxBC7lIGnNJI3tbm6oPOxWtOrLDJN5WMalKOOLSzuaRs9UbvaGrka1zy01TsrdXOsb5WjtKu9hdrI8RrnvxYWqG38HYTeONlusGC3yna46kcLAEKq2S/xLUe3UfaX3pM2RdSzDEcFu1uYOfl//ACffSQdgcePp9rTrkoylgeTcVZnJByjDGs0pO6++R1srkfQr+dVPsN+2VvGw+2DcRpszrCdlhK308nNH6rvq1HJaP0K/nVT7Dftlc8IuNOpF+R0Tkp1Kcl5nrpu+WpfYk+0xdKxz8yn/AHEn9Ny5r03fLUvsSfaYulY5+ZT/ALiT+mUn+nT9fmIfqVPT5GhdB/yNT7cf2XKsxbaisweuqGNa10M0z5WB7TlO8NyWPBBuOBGvBWfQf8jU+3H9ly2HZHGWVrJ6fEcskkM8oLXgOzM3jsjrHiB5H8PpWtSWGrNtXWVzOnHFSgk7POxS4F0nU9dLHBjUO6fvGujcHFzN409XWwLddOY11Wu9NY/4+P8A04/qSratutiKXctfhsTYqkyxtj3fVzuc8AjKNDZuZ17aZb8LqH0y7PPljjqqYFwjDmyW1Ia43DvUDe/tD0qaUqaqRlHJO+RWtGo6coyzatn98jotH8kz2W/yCzKh2K2hjrKON8LgXtY1sjebXAWNx2G1wexXNTUtjY6SpcGsaLucTYADmSeC8+UWpNM9GMk4pooKKrbDV4jLUnKxm5c42JsGwAk2GvBbHoR2g/WtQkhMmH4hUTNLfCWSva0izhG2ERx3B4FwZntyz2WTo/2nFTSxRVl2VDY29VwIMrBo2Vl/KabakcDf0LWcLrEuFk+hjCdnhfG7XUmYvsFRVIPhEDGuP6cY3bvXdvH33Wh7LYNJhmOPp4ryB0Dy3g0yNtmaDfQHMzLfgutk9q1TBIBVYnLiEesLIxBC7lJZxdJI3taD1QeB1VqdWSjJN5WK1aUXKLSzuWfjap8yd9ND95cq6V6KTwhlVPCYd43KbvY+7mc7sOnVIH8K7ctW6S8H8Jw2XILvi/Kt/gvm/wDEuU7PVUaiyI2ik503n8ix2RxjwuhhnOrnMAd7Teq76wVcLl/QpjF2TUrz5JEjfUbNf3ENP8S6gs68MFRxNaE8dNSCIixNgiIgCIiAIiIDFVUzZY3R1AzMe0tcO0OFiPeCouIYFBOxrKuNpDPItdro7adRzSHM9xCmTMLmkNcWki2YWuPSMwIv6wVS1gbCQK3EHxk8M7qVt/Vmi1UpyvkWUISXiaX737Hv4IwHSqM0rf1JaiaRnvY55a73gqwq8NZLGI5gcgtYNc5lrcLFhBt6FRVWIRRTRQzV828mtuwGwuD7mws5sBHH0q08Uyedz91P+Cpcp5N3JjSpZpSXv2IcewlG15kjhs83u4SShxvxu4PubqbW7PQTRtjq2ucxrcoG8kFwbCzrO6/DndfPFMnnc/dT/gp4pk87n7qf8FRvJvPMLZ6Syuuj7EKm2BoojmpYchta7ZJWm3ZcP4L7TbCUcRJpYSwniWyStJ9dn6qZ4pk87n7qf8FPFMnnc/dT/gqd7Pm+pH4alzj0fYh1OwlHLY1cJeRwzyTOt6rv0WZ2yNMQQ9ryCLEGecgg8iN4s3imTzufup/wVDzs8I8G8Pl3+XNu/wDh81uPDc9mtuNtU3lR8xuKK/5R6PsfaXYejiv4JEY78ckszb27bP1Ump2Yp5GtDo8pYXFrmOdHIwvJc4tkYQ4XJJOuq9eKZPO5+6n/AAU8Uyedz91P+Co3k/Mn8PSWV10fY+0Oz0UT943O+QAgPlkklc0HiGl7jlB52tdWJHaq3xTJ53P3U/4KeKZPO5+6n/BUOTepZUoLSS9+xDl2FozJvYIjFJ+tC+SE/wDrcB9SkRbLQBwdOJJi03bvpZZg08iGyOLQfTa6yeKZPO5+6n/BTxTJ53P3U/4KtvZ+ZX8PS5ro+xPqKdsjHRzi7HNLXDtDhYjuKiV2AwTxtjqo2lrLZLXaY7aDI5tnM4ciFGqKQxgGprZWA8Mxpm374V9moSxuaetma3tPgwGvpMKqpSWhLpU3rJe/Y8fBGA6VJmlb+pLUTyM97HPs733VwxgaA2MAACwA0AA4ADkqqShLW55K2YM06x8GDdeGphsvUWHOe0OhrJnNPAjwYg+8Qo5SeoVKmtJL37Fqq2u2ehncX1TXEkWNpZWgi1vJa8D6l88Uyedz91P+ComK2pYjNiNbOyMEAnLAfKNho2AniUi5X8IlTp28Ul79jxT7A0UZzU0GR1rXa+Vpt2XD1eUtM2JgZDfK3hclx73Ekqso6QzRslpqydzHtDmm0AuHC4NjBcKVNXsp2tbWSFxPMi7nW5kMaB9QVnKcnZ3M3Tp01eLXp/pE5F5jkDgHRm4IuCOBB4FelUBERAEREAREQEDHsRNPSzTsFzHG9wHaWtJF/Rdcv2J2GZisclZj0sj3ukLRlcAdLXcSQe2wGgAHd1qrpWyxujqBdj2lrh2hwsR3Fcwh2RxXDXvZsw9skDzcXMdxyuWyWAdawuDrYeoddCVotJ2fM49ojeSbV1yIe1dH4vr8Njpw6bctblAAzvtK4hoHC5uAtpwPpHL55oMdgNM+GN0h62bqsAcQRYa5SCO3+cGfZKtlqsOnrMr3Qhu/cXi994XG3boeSzV2w80+LVM0wAppoHR5g4FwLoWMvl9Bae5aydOStJ8Hn6mcVUjK8Vx09CKOlqUsfPFQPNM02Emc2B4DMchA4jhe1+amVfSiY4aSUUxd4Tm6rZOs3LIGWHU6xN/QqSLZTFo6STD4hCac5rPzC7gTctab3AJ11bzOqlHYOqyYYMrL0ziZeuNLztfp+toFLhQ8tefCxVTr+enLjfsTIOk+fwiSlnoHipA6kbXgkmwdZ5LdBl62YX+te6LpTz0U9RLT2kgexro8+h3jsoOYtuCLG4ty7pbNmJxjzq4hu4MeW+YZr7sN8njxC1HGNmZ6OgxF9eGhs00LmWcHXAmedbcPKCrGNGVlbl880WlKtFN358PLJl27pZlaI5quhkZSvsN5mJueeXqgO4GwuL2Wc49SDGy4wDOIN54TvHWybnPfd2tfLpfjZUEeA4pX0NNTP3IpMsbmyXGbLl6ocL3JaDawbrbjzV07o+lOJF2nghpdxmzDPbwfc3y9qs40o34ZPR/fQqpVpW45rVffUxu6WZXB01DQvfSsdZ0hcRb12aQ06jS5tcKwxPpSZG2lfQwOmbUg2GbK9pa8MLMtjmdc24/zVBDspi1PTyYfRiF9PIT+UzNBAd5Vrm4vz6p4mxU1/RzPE/DhSZXtp35pXZsurpWyOyg6kAAgepQ40L8Ovlx9SVOvbj0434ehb7PdIL5qx9HjFMaeQNLh1s3AZrHQfo63HYsWz3SHNXVAbh9K3cZ8pe6dgkaLXzmK1zp2XF9Lr7UbMVPjx1dTtYYt0Q3M+13brKAQASBm59i16i2CrJK2GWengpBG8OfJE/SSzgerGHHKTYjQNHWPqVVGi7vLT3LOVZWWer6HSsRxUROZHE3PNITkYDbRvlPc79Fjbi5seIABJAVd8JHjwsyNYW0rWkuDnWc7IZHt8k2yty9up5cvk2HT+MJJoWtyPgjjbIXaw5XPc8BlusXXaRy6ovwVY3Zuo8CmiLW5pqnM5m81dGZgXF0luJja1vA8zqTYYRjC2fkbylO+XmQNscJmnwIOxPrTxBspN7k3HXv1Rawe7TXyRqVrG0uPPrcPw+kpOvK5pL2jiTDmiF/Xle73BdilpN5C6Krs7O0tdYWBzAg2HZquddH3R1PSVpnxUNysa4R2cHXc7q3ty6ub5y3pVYqLctU7owrUpOSUdGrM1/F9pDUYLR0sOsrpN24cyIbBgt6c8fctoO2xpXNw7ZqldVOp2BjyCQLsADrANJOvE6a9qh4H0ZSw4sJpg3wVkr3s6wJ5mMZeViW/NUmr2Vr6GvmqtlxHKycklryAWlzsxuC5t7EmxB56haSdJ+Ffv5XfYziqq8T/AG87LuS4+lZjqGSoZCd7E9jXxF9rZyQHB2XUaHkDcd9LtXthJX4bLelkhhyxObK65a929jBa05QCNTY31y93odGtV4DUb4sfV1Ekbi3MA1oa8vN3cLkuJ000FlsmPbMzTYJHR07W75scAIzAC8eTN1vcVX8mEk48+xf86cWpcu5VYNt/kio6LBYTVT7iMPs/I2M5G6F2U8OfIevQbliGDb8MdKQ14AuLZ23ANrXtexc6x4a6g8FodJsDWUEkFTs6W7wxtE8Tn9UusM4DubXEX7QdR6OmU7y5jTM3I4gXbcHKeYuND61jWwpp0/5NqKk01U/gU8AYwMZewFteJ9J9KyIi5TqCIiAIiIAiIgCIiAIiIAiIgCg4zg0dZCYK8ExuIJAJaeqQRqNeIU5FKbTuiGk1ZkegoWwRMhphZjGhrQSSQGiw1PFSERRqTo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2400" y="-757238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hQQDxURBxQWFBIWFhkaGBgYFhYXFhUcFhgYGBoXGBYYGyYfGB0jIRcYHy8iLykqLC8sGSExNTwqNSYrLCkBCQoKDgwOGg8PGjMkHyQqMTYpLDU1Ly4tNS80KiwsNS4vLC81Ki0tLSktLSwpKiwsKS0sLywsNC0sKSksNCksLP/AABEIAMUBAAMBIgACEQEDEQH/xAAcAAEAAgMBAQEAAAAAAAAAAAAABAUDBgcCAQj/xABLEAABAwIDBAQICQoEBwEAAAABAAIDBBEFEiEGEzFBByJRkRQVMlRhcXKBFhczkpOhstLTIzRCUlNzgrGz0TZidOEkVWSUoqPBQ//EABoBAQADAQEBAAAAAAAAAAAAAAABAgMEBQb/xAA1EQACAQIDBgQEBQQDAAAAAAAAAQIDERIhMQQTQVGR0SJhgaEFscHwFCMzceEVUoLxQlNi/9oADAMBAAIRAxEAPwDuKIiAIiIAiIgCIiAIiIAiIgCIiAIiIAiIgCIiAIiIAiIgCIiAIiIAiIgCIiAIiIAiIgCIiAIiIAiIgCIiAIiIAiIgCIiAIiIAiIgCIiAIiIAiIgCIiAIiIAiIgCIiAIiIAiIgCIiAIiIAiIgCIiAIiIAiIgCKNWYlFDY1sjI78M72tvbja51UX4TUnnMH0sf91F0aRpVJK8Yt+hZqDieOQU2XxjK2PNfLmPG1r27wsXwmpPOYPpY/7rm+30U9ZWZ6GGWSFjGtY9kb3MffrFzXAWIJNr/5VnUqYVdHobBsG/q4at4xtrp8zf8A4cUXnMff/snw4ovOY+//AGXHPg3VebT/AEUn3U+DdV5tP9FJ91Yb+fI93+h7H/2vqjsfw4ovOY+//ZW9NUtkY2SnOZjgC0jgQeBC4XRbJ1UkrGPgmaHOALjG8BoJsXEkaWGq7tBCGNayIWa0AAdgAsAtqU5T1R4/xTYtn2XCqUsTeun0PaIi2PGCIiAIiIAiIgCIiAIiIAiIgCIiAIiIAiIgCIiAqMYxaeF4bQUjqhpFy4SMYAb8LO1Pb71A+Edb/wAtf9PEtmWGrqmxRvkm0axpcfU0XP8AJUafP5HXTqwso7pN/wCV/Zo07HNlJ8V3ctYfBcgcBEbSkXdq4ua4DUBunoVV8TzvOW/RH76nfG/D+wl72feT434f2Evez7ywe5ebZ71P+rUo4KccMVovDl1u+rKjE+i7weGSaoqRlY0uP5Mgmw4A5+J4e9TIOltjGNZFSkNaAAN6NABYDyFNnxd2OU8kGFNMIa5he6SxBFyQ0ZLm92g+5UvxRT/tou5/9lVprOksjohUpVY4PicvGnktLKy/t5lh8cLfNj9KPuJ8cLfNj9KPuKv+KKf9tF3P/snxRT/tou5/9kvW+7E7r4LzXWRuOyO2PjB0mSExtjAu4vzXLr2Fso5AlbKqHY3ZvwCm3UhDnueXOcAbHgABfXQAfWr5dML4fFqfMbZud9LcLw8NfrzCIiucgREQBERAEREAREQBERAEREAREQBERAEREAWCuhc+NzaZ+7eQQH5Q7KTzynQrOo8tfGw5ZpGNPYXNB7iVDLQve8V9Sg+Dlb/zF/0EX91kh2YmcS3GKt1RCQQ6MxtYHX4Xc0304q58aw/tY/nt/utD2u2yq2VRZgdzE1rRmEWcOcRckOsdNQPcVlLDFXZ6+zLatpngjhWWuGK90r35WNl+L+h83b86T7yfF/Q+bt+dJ95aB8OMT/zf9uPuqThu1mJzTRxXLc72tJMAAAJ1JJbyFys95T/t9jvlsHxCKbdfT/1IhY5j7qKrmg2aduYWuAIaA7M9oAcSXgnjpx/RUL4fV3nDvmx/dXSZOjaic4ukY8kkkneyakm5PlLz8WVD+zf9LJ95VdKpfJm8Pinw5RSnTcnbNuKbfm22c4+H1d5w75sf3VLwja6vqKiOGOodd7w3yY9ATqfJ5C59y3z4sqH9m/6WT7ymYTsPS0somomODwCAS97rXFjoTbgpVKpfNkVfivw7A8FLO2XhjqXwREXWfIhERAEREAREQBERAERU9XjjjK6DB4xNKy28LnZIori4D3gElxGuUAm3G1wpSb0IbS1LhFQy4jWwgvq4I5mDUiB7t6BzIjkaA/1ZgexR8D2vNcJ3YNG1zY5Gsbne6POC25ceo4jXQC3cr7uVrlN5G9uJsyLTsD6QDUYg+hmgEb2bwFwlzi8ZsbDI24K3FROEoO0iYTjNXiEWGsq2wxvlqTZjGlzj2BouT9S1/Znb2DETIzDWvEjG5g2QBuYcAQWl1hewPMX5qFCTTaWQc4ppN5s2ZFpG1HSFLhzo24hSsJkBIyVBPkkA3vCO1bHi+IzQsdJTQxvjbGXuLpix3VBJAaInA6DjdWdKSs+ehVVYu65a6loi1jYjbXxmyRwi3W7LR5ee+YE/qi3BbOqyi4PC9S8JqaxR0Cqa3ZSlmkMlZAx73Wu4i5NgAPqAVjVPeGE0jWufyDnFgOvNwa62l+RWkbT9JcmHyiKvpWlzmB4yTkixLhziGvVKmNJ1MkrlvxL2fxKTXmr/AEL/AOA1D5tF3K5p6dsbGsgAaxoAaBwAAsAFCw2qneQayKNjC24LZnPdc2sMpib6dbqXVveGE0bWvfpYOeWD09YNdbuVMCi7Gk9oqVV45N/vczItfpccqZJpYW08QdEWBx8JdbrtzDL+Q109SkVeOOMxp8Ij30rbZyXZIori4D32JzEa5QCbam2ivgehhvE1cuEVDJX1sIz1UEUzBxEEjt6BzyskaA/1Zgexedl9rWYg+fwNpEcTmta43DnXbcktPk66e5N27X4EbyN7cTYEUPGcTbS08k8+rY2F1uF7DRt/SbD3rDs5jba2ljqIhlDxq298pBIc29hexBUYXbFwLYlfDxLJERVLBERAEREAREQBERAYa2o3cT38crXOt25QT/8AFqPRTibJqA9YGfeyOm/WLpHFwcfQRbX0W5LcpIw5pa/UEEEdoOhX5/2g2YqsJqC6AyNjB/JzMJALeQc5vkntB+sLroQjUi4Xs+BybRUlTkp2uuJ+glR4BgHgs9W9gAjmlbI0Dldgz3HLrZj71yfC+lutht4S5k7ex7QHfPZbvIK6tsjthFiMRfSgte2wfGTctvwN+bTY2Po5KKlCpSTvoTT2inWatqjQNkv8S1Ht1P2l11ci2S/xLUe3U/aXQ9ocZlpWmRjYTHoBnkkbI5xNgxjGROzE6WF7lW2iLlNJckU2aSjBt82WtTTNlY6OoGZj2lrgeBDhYjuVLs1sRTYe578ODsz9CXuzEC98o0Fhf36BeqWurnsa+Snp2Ei+V1RJmb6DlgIv7yqvYjb44lLLG+ERbtoNw8uvckfqi3BYqM1F2045mzlTclfXhkar03fLUvsSfaYulY5+ZT/uJP6blzXpu+WpfYk+0xdKxz8yn/cSf03Laf6dP1+ZjD9Sp6fI0LoP+Rqfbj+y5dOXMeg/5Gp9uP7Lluk2LTSyviwRkZERyvlkLsgfYEsY1ou8gEXNwBe2pvau0q9WRbZpJUYl0uLdNf5/H/ph/UlXQqnaWop5YYcUgbeaVjGSxuJiNz1g4OAcxwGoGoPboVz3pr/P4/8ATN/qSrTZIuNVX5Ge1yUqTtzR2Oj+SZ7Lf5BZlho/kmey3+QWZcT1O5aGu4fNkrMQef0dye6C6q+ijFWT0TiXAzmaR82vWJkdcOI7CLC/+W3JW+ENBrq8O4EwA/Qhce2j2WqsKqC+m3jYwTu5mEjqngHOb5J5EHjbmu2nCNS8G7Oyt0OGpOVO00rq7v1P0AqPAsA8GqquRgAjnex7QDqDl69xyu65965NhfS1XQ28IcydvY9oB+ey3ebrquyG2UWJRF1MCyRls8ZNy2/Ag/pNNjr6OSzqUKlJO+hpT2inWatqjD0kUDpsLnbATdoD7D9IRuDiD7gT6wFq3QpjF45qWQ6tIkZ6ndV3cQ0/xLpsjA4FrxcEWI7QeIXCcAecLxwRymzGymJ19Lsk0a497He5XoeOlKHqilf8urGp6M7wiIuI7giIgCIiAIiIAiIgMFbWshjdLVHKxgLnGxNgOJsNVmIBGuoKqNsWXw6qH/Ty/UwlV2we04qqaOOruyobG27XCxkbazZmX8prrcRwN/RfRQbhiXMzc0p4XyJGL7A0VSDv4Gtcf04xu3eu7dD7wVpGxWCvw7HX0ubMx0LiDwzNOVzSR2ggjv7V1dzrC7uAWqYDAKnEZ8QZ8iIxBC7lIGnNJI3tbm6oPOxWtOrLDJN5WMalKOOLSzuaRs9UbvaGrka1zy01TsrdXOsb5WjtKu9hdrI8RrnvxYWqG38HYTeONlusGC3yna46kcLAEKq2S/xLUe3UfaX3pM2RdSzDEcFu1uYOfl//ACffSQdgcePp9rTrkoylgeTcVZnJByjDGs0pO6++R1srkfQr+dVPsN+2VvGw+2DcRpszrCdlhK308nNH6rvq1HJaP0K/nVT7Dftlc8IuNOpF+R0Tkp1Kcl5nrpu+WpfYk+0xdKxz8yn/AHEn9Ny5r03fLUvsSfaYulY5+ZT/ALiT+mUn+nT9fmIfqVPT5GhdB/yNT7cf2XKsxbaisweuqGNa10M0z5WB7TlO8NyWPBBuOBGvBWfQf8jU+3H9ly2HZHGWVrJ6fEcskkM8oLXgOzM3jsjrHiB5H8PpWtSWGrNtXWVzOnHFSgk7POxS4F0nU9dLHBjUO6fvGujcHFzN409XWwLddOY11Wu9NY/4+P8A04/qSratutiKXctfhsTYqkyxtj3fVzuc8AjKNDZuZ17aZb8LqH0y7PPljjqqYFwjDmyW1Ia43DvUDe/tD0qaUqaqRlHJO+RWtGo6coyzatn98jotH8kz2W/yCzKh2K2hjrKON8LgXtY1sjebXAWNx2G1wexXNTUtjY6SpcGsaLucTYADmSeC8+UWpNM9GMk4pooKKrbDV4jLUnKxm5c42JsGwAk2GvBbHoR2g/WtQkhMmH4hUTNLfCWSva0izhG2ERx3B4FwZntyz2WTo/2nFTSxRVl2VDY29VwIMrBo2Vl/KabakcDf0LWcLrEuFk+hjCdnhfG7XUmYvsFRVIPhEDGuP6cY3bvXdvH33Wh7LYNJhmOPp4ryB0Dy3g0yNtmaDfQHMzLfgutk9q1TBIBVYnLiEesLIxBC7lJZxdJI3taD1QeB1VqdWSjJN5WK1aUXKLSzuWfjap8yd9ND95cq6V6KTwhlVPCYd43KbvY+7mc7sOnVIH8K7ctW6S8H8Jw2XILvi/Kt/gvm/wDEuU7PVUaiyI2ik503n8ix2RxjwuhhnOrnMAd7Teq76wVcLl/QpjF2TUrz5JEjfUbNf3ENP8S6gs68MFRxNaE8dNSCIixNgiIgCIiAIiIDFVUzZY3R1AzMe0tcO0OFiPeCouIYFBOxrKuNpDPItdro7adRzSHM9xCmTMLmkNcWki2YWuPSMwIv6wVS1gbCQK3EHxk8M7qVt/Vmi1UpyvkWUISXiaX737Hv4IwHSqM0rf1JaiaRnvY55a73gqwq8NZLGI5gcgtYNc5lrcLFhBt6FRVWIRRTRQzV828mtuwGwuD7mws5sBHH0q08Uyedz91P+Cpcp5N3JjSpZpSXv2IcewlG15kjhs83u4SShxvxu4PubqbW7PQTRtjq2ucxrcoG8kFwbCzrO6/DndfPFMnnc/dT/gp4pk87n7qf8FRvJvPMLZ6Syuuj7EKm2BoojmpYchta7ZJWm3ZcP4L7TbCUcRJpYSwniWyStJ9dn6qZ4pk87n7qf8FPFMnnc/dT/gqd7Pm+pH4alzj0fYh1OwlHLY1cJeRwzyTOt6rv0WZ2yNMQQ9ryCLEGecgg8iN4s3imTzufup/wVDzs8I8G8Pl3+XNu/wDh81uPDc9mtuNtU3lR8xuKK/5R6PsfaXYejiv4JEY78ckszb27bP1Ump2Yp5GtDo8pYXFrmOdHIwvJc4tkYQ4XJJOuq9eKZPO5+6n/AAU8Uyedz91P+Co3k/Mn8PSWV10fY+0Oz0UT943O+QAgPlkklc0HiGl7jlB52tdWJHaq3xTJ53P3U/4KeKZPO5+6n/BUOTepZUoLSS9+xDl2FozJvYIjFJ+tC+SE/wDrcB9SkRbLQBwdOJJi03bvpZZg08iGyOLQfTa6yeKZPO5+6n/BTxTJ53P3U/4KtvZ+ZX8PS5ro+xPqKdsjHRzi7HNLXDtDhYjuKiV2AwTxtjqo2lrLZLXaY7aDI5tnM4ciFGqKQxgGprZWA8Mxpm374V9moSxuaetma3tPgwGvpMKqpSWhLpU3rJe/Y8fBGA6VJmlb+pLUTyM97HPs733VwxgaA2MAACwA0AA4ADkqqShLW55K2YM06x8GDdeGphsvUWHOe0OhrJnNPAjwYg+8Qo5SeoVKmtJL37Fqq2u2ehncX1TXEkWNpZWgi1vJa8D6l88Uyedz91P+ComK2pYjNiNbOyMEAnLAfKNho2AniUi5X8IlTp28Ul79jxT7A0UZzU0GR1rXa+Vpt2XD1eUtM2JgZDfK3hclx73Ekqso6QzRslpqydzHtDmm0AuHC4NjBcKVNXsp2tbWSFxPMi7nW5kMaB9QVnKcnZ3M3Tp01eLXp/pE5F5jkDgHRm4IuCOBB4FelUBERAEREAREQEDHsRNPSzTsFzHG9wHaWtJF/Rdcv2J2GZisclZj0sj3ukLRlcAdLXcSQe2wGgAHd1qrpWyxujqBdj2lrh2hwsR3Fcwh2RxXDXvZsw9skDzcXMdxyuWyWAdawuDrYeoddCVotJ2fM49ojeSbV1yIe1dH4vr8Njpw6bctblAAzvtK4hoHC5uAtpwPpHL55oMdgNM+GN0h62bqsAcQRYa5SCO3+cGfZKtlqsOnrMr3Qhu/cXi994XG3boeSzV2w80+LVM0wAppoHR5g4FwLoWMvl9Bae5aydOStJ8Hn6mcVUjK8Vx09CKOlqUsfPFQPNM02Emc2B4DMchA4jhe1+amVfSiY4aSUUxd4Tm6rZOs3LIGWHU6xN/QqSLZTFo6STD4hCac5rPzC7gTctab3AJ11bzOqlHYOqyYYMrL0ziZeuNLztfp+toFLhQ8tefCxVTr+enLjfsTIOk+fwiSlnoHipA6kbXgkmwdZ5LdBl62YX+te6LpTz0U9RLT2kgexro8+h3jsoOYtuCLG4ty7pbNmJxjzq4hu4MeW+YZr7sN8njxC1HGNmZ6OgxF9eGhs00LmWcHXAmedbcPKCrGNGVlbl880WlKtFN358PLJl27pZlaI5quhkZSvsN5mJueeXqgO4GwuL2Wc49SDGy4wDOIN54TvHWybnPfd2tfLpfjZUEeA4pX0NNTP3IpMsbmyXGbLl6ocL3JaDawbrbjzV07o+lOJF2nghpdxmzDPbwfc3y9qs40o34ZPR/fQqpVpW45rVffUxu6WZXB01DQvfSsdZ0hcRb12aQ06jS5tcKwxPpSZG2lfQwOmbUg2GbK9pa8MLMtjmdc24/zVBDspi1PTyYfRiF9PIT+UzNBAd5Vrm4vz6p4mxU1/RzPE/DhSZXtp35pXZsurpWyOyg6kAAgepQ40L8Ovlx9SVOvbj0434ehb7PdIL5qx9HjFMaeQNLh1s3AZrHQfo63HYsWz3SHNXVAbh9K3cZ8pe6dgkaLXzmK1zp2XF9Lr7UbMVPjx1dTtYYt0Q3M+13brKAQASBm59i16i2CrJK2GWengpBG8OfJE/SSzgerGHHKTYjQNHWPqVVGi7vLT3LOVZWWer6HSsRxUROZHE3PNITkYDbRvlPc79Fjbi5seIABJAVd8JHjwsyNYW0rWkuDnWc7IZHt8k2yty9up5cvk2HT+MJJoWtyPgjjbIXaw5XPc8BlusXXaRy6ovwVY3Zuo8CmiLW5pqnM5m81dGZgXF0luJja1vA8zqTYYRjC2fkbylO+XmQNscJmnwIOxPrTxBspN7k3HXv1Rawe7TXyRqVrG0uPPrcPw+kpOvK5pL2jiTDmiF/Xle73BdilpN5C6Krs7O0tdYWBzAg2HZquddH3R1PSVpnxUNysa4R2cHXc7q3ty6ub5y3pVYqLctU7owrUpOSUdGrM1/F9pDUYLR0sOsrpN24cyIbBgt6c8fctoO2xpXNw7ZqldVOp2BjyCQLsADrANJOvE6a9qh4H0ZSw4sJpg3wVkr3s6wJ5mMZeViW/NUmr2Vr6GvmqtlxHKycklryAWlzsxuC5t7EmxB56haSdJ+Ffv5XfYziqq8T/AG87LuS4+lZjqGSoZCd7E9jXxF9rZyQHB2XUaHkDcd9LtXthJX4bLelkhhyxObK65a929jBa05QCNTY31y93odGtV4DUb4sfV1Ekbi3MA1oa8vN3cLkuJ000FlsmPbMzTYJHR07W75scAIzAC8eTN1vcVX8mEk48+xf86cWpcu5VYNt/kio6LBYTVT7iMPs/I2M5G6F2U8OfIevQbliGDb8MdKQ14AuLZ23ANrXtexc6x4a6g8FodJsDWUEkFTs6W7wxtE8Tn9UusM4DubXEX7QdR6OmU7y5jTM3I4gXbcHKeYuND61jWwpp0/5NqKk01U/gU8AYwMZewFteJ9J9KyIi5TqCIiAIiIAiIgCIiAIiIAiIgCg4zg0dZCYK8ExuIJAJaeqQRqNeIU5FKbTuiGk1ZkegoWwRMhphZjGhrQSSQGiw1PFSERRqTo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0" y="-8985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hQQDxURBxQWFBIWFhkaGBgYFhYXFhUcFhgYGBoXGBYYGyYfGB0jIRcYHy8iLykqLC8sGSExNTwqNSYrLCkBCQoKDgwOGg8PGjMkHyQqMTYpLDU1Ly4tNS80KiwsNS4vLC81Ki0tLSktLSwpKiwsKS0sLywsNC0sKSksNCksLP/AABEIAMUBAAMBIgACEQEDEQH/xAAcAAEAAgMBAQEAAAAAAAAAAAAABAUDBgcCAQj/xABLEAABAwIDBAQICQoEBwEAAAABAAIDBBEFEiEGEzFBByJRkRQVMlRhcXKBFhczkpOhstLTIzRCUlNzgrGz0TZidOEkVWSUoqPBQ//EABoBAQADAQEBAAAAAAAAAAAAAAABAgMEBQb/xAA1EQACAQIDBgQEBQQDAAAAAAAAAQIDERIhMQQTQVGR0SJhgaEFscHwFCMzceEVUoLxQlNi/9oADAMBAAIRAxEAPwDuKIiAIiIAiIgCIiAIiIAiIgCIiAIiIAiIgCIiAIiIAiIgCIiAIiIAiIgCIiAIiIAiIgCIiAIiIAiIgCIiAIiIAiIgCIiAIiIAiIgCIiAIiIAiIgCIiAIiIAiIgCIiAIiIAiIgCIiAIiIAiIgCIiAIiIAiIgCKNWYlFDY1sjI78M72tvbja51UX4TUnnMH0sf91F0aRpVJK8Yt+hZqDieOQU2XxjK2PNfLmPG1r27wsXwmpPOYPpY/7rm+30U9ZWZ6GGWSFjGtY9kb3MffrFzXAWIJNr/5VnUqYVdHobBsG/q4at4xtrp8zf8A4cUXnMff/snw4ovOY+//AGXHPg3VebT/AEUn3U+DdV5tP9FJ91Yb+fI93+h7H/2vqjsfw4ovOY+//ZW9NUtkY2SnOZjgC0jgQeBC4XRbJ1UkrGPgmaHOALjG8BoJsXEkaWGq7tBCGNayIWa0AAdgAsAtqU5T1R4/xTYtn2XCqUsTeun0PaIi2PGCIiAIiIAiIgCIiAIiIAiIgCIiAIiIAiIgCIiAqMYxaeF4bQUjqhpFy4SMYAb8LO1Pb71A+Edb/wAtf9PEtmWGrqmxRvkm0axpcfU0XP8AJUafP5HXTqwso7pN/wCV/Zo07HNlJ8V3ctYfBcgcBEbSkXdq4ua4DUBunoVV8TzvOW/RH76nfG/D+wl72feT434f2Evez7ywe5ebZ71P+rUo4KccMVovDl1u+rKjE+i7weGSaoqRlY0uP5Mgmw4A5+J4e9TIOltjGNZFSkNaAAN6NABYDyFNnxd2OU8kGFNMIa5he6SxBFyQ0ZLm92g+5UvxRT/tou5/9lVprOksjohUpVY4PicvGnktLKy/t5lh8cLfNj9KPuJ8cLfNj9KPuKv+KKf9tF3P/snxRT/tou5/9kvW+7E7r4LzXWRuOyO2PjB0mSExtjAu4vzXLr2Fso5AlbKqHY3ZvwCm3UhDnueXOcAbHgABfXQAfWr5dML4fFqfMbZud9LcLw8NfrzCIiucgREQBERAEREAREQBERAEREAREQBERAEREAWCuhc+NzaZ+7eQQH5Q7KTzynQrOo8tfGw5ZpGNPYXNB7iVDLQve8V9Sg+Dlb/zF/0EX91kh2YmcS3GKt1RCQQ6MxtYHX4Xc0304q58aw/tY/nt/utD2u2yq2VRZgdzE1rRmEWcOcRckOsdNQPcVlLDFXZ6+zLatpngjhWWuGK90r35WNl+L+h83b86T7yfF/Q+bt+dJ95aB8OMT/zf9uPuqThu1mJzTRxXLc72tJMAAAJ1JJbyFys95T/t9jvlsHxCKbdfT/1IhY5j7qKrmg2aduYWuAIaA7M9oAcSXgnjpx/RUL4fV3nDvmx/dXSZOjaic4ukY8kkkneyakm5PlLz8WVD+zf9LJ95VdKpfJm8Pinw5RSnTcnbNuKbfm22c4+H1d5w75sf3VLwja6vqKiOGOodd7w3yY9ATqfJ5C59y3z4sqH9m/6WT7ymYTsPS0somomODwCAS97rXFjoTbgpVKpfNkVfivw7A8FLO2XhjqXwREXWfIhERAEREAREQBERAERU9XjjjK6DB4xNKy28LnZIori4D3gElxGuUAm3G1wpSb0IbS1LhFQy4jWwgvq4I5mDUiB7t6BzIjkaA/1ZgexR8D2vNcJ3YNG1zY5Gsbne6POC25ceo4jXQC3cr7uVrlN5G9uJsyLTsD6QDUYg+hmgEb2bwFwlzi8ZsbDI24K3FROEoO0iYTjNXiEWGsq2wxvlqTZjGlzj2BouT9S1/Znb2DETIzDWvEjG5g2QBuYcAQWl1hewPMX5qFCTTaWQc4ppN5s2ZFpG1HSFLhzo24hSsJkBIyVBPkkA3vCO1bHi+IzQsdJTQxvjbGXuLpix3VBJAaInA6DjdWdKSs+ehVVYu65a6loi1jYjbXxmyRwi3W7LR5ee+YE/qi3BbOqyi4PC9S8JqaxR0Cqa3ZSlmkMlZAx73Wu4i5NgAPqAVjVPeGE0jWufyDnFgOvNwa62l+RWkbT9JcmHyiKvpWlzmB4yTkixLhziGvVKmNJ1MkrlvxL2fxKTXmr/AEL/AOA1D5tF3K5p6dsbGsgAaxoAaBwAAsAFCw2qneQayKNjC24LZnPdc2sMpib6dbqXVveGE0bWvfpYOeWD09YNdbuVMCi7Gk9oqVV45N/vczItfpccqZJpYW08QdEWBx8JdbrtzDL+Q109SkVeOOMxp8Ij30rbZyXZIori4D32JzEa5QCbam2ivgehhvE1cuEVDJX1sIz1UEUzBxEEjt6BzyskaA/1Zgexedl9rWYg+fwNpEcTmta43DnXbcktPk66e5N27X4EbyN7cTYEUPGcTbS08k8+rY2F1uF7DRt/SbD3rDs5jba2ljqIhlDxq298pBIc29hexBUYXbFwLYlfDxLJERVLBERAEREAREQBERAYa2o3cT38crXOt25QT/8AFqPRTibJqA9YGfeyOm/WLpHFwcfQRbX0W5LcpIw5pa/UEEEdoOhX5/2g2YqsJqC6AyNjB/JzMJALeQc5vkntB+sLroQjUi4Xs+BybRUlTkp2uuJ+glR4BgHgs9W9gAjmlbI0Dldgz3HLrZj71yfC+lutht4S5k7ex7QHfPZbvIK6tsjthFiMRfSgte2wfGTctvwN+bTY2Po5KKlCpSTvoTT2inWatqjQNkv8S1Ht1P2l11ci2S/xLUe3U/aXQ9ocZlpWmRjYTHoBnkkbI5xNgxjGROzE6WF7lW2iLlNJckU2aSjBt82WtTTNlY6OoGZj2lrgeBDhYjuVLs1sRTYe578ODsz9CXuzEC98o0Fhf36BeqWurnsa+Snp2Ei+V1RJmb6DlgIv7yqvYjb44lLLG+ERbtoNw8uvckfqi3BYqM1F2045mzlTclfXhkar03fLUvsSfaYulY5+ZT/uJP6blzXpu+WpfYk+0xdKxz8yn/cSf03Laf6dP1+ZjD9Sp6fI0LoP+Rqfbj+y5dOXMeg/5Gp9uP7Lluk2LTSyviwRkZERyvlkLsgfYEsY1ou8gEXNwBe2pvau0q9WRbZpJUYl0uLdNf5/H/ph/UlXQqnaWop5YYcUgbeaVjGSxuJiNz1g4OAcxwGoGoPboVz3pr/P4/8ATN/qSrTZIuNVX5Ge1yUqTtzR2Oj+SZ7Lf5BZlho/kmey3+QWZcT1O5aGu4fNkrMQef0dye6C6q+ijFWT0TiXAzmaR82vWJkdcOI7CLC/+W3JW+ENBrq8O4EwA/Qhce2j2WqsKqC+m3jYwTu5mEjqngHOb5J5EHjbmu2nCNS8G7Oyt0OGpOVO00rq7v1P0AqPAsA8GqquRgAjnex7QDqDl69xyu65965NhfS1XQ28IcydvY9oB+ey3ebrquyG2UWJRF1MCyRls8ZNy2/Ag/pNNjr6OSzqUKlJO+hpT2inWatqjD0kUDpsLnbATdoD7D9IRuDiD7gT6wFq3QpjF45qWQ6tIkZ6ndV3cQ0/xLpsjA4FrxcEWI7QeIXCcAecLxwRymzGymJ19Lsk0a497He5XoeOlKHqilf8urGp6M7wiIuI7giIgCIiAIiIAiIgMFbWshjdLVHKxgLnGxNgOJsNVmIBGuoKqNsWXw6qH/Ty/UwlV2we04qqaOOruyobG27XCxkbazZmX8prrcRwN/RfRQbhiXMzc0p4XyJGL7A0VSDv4Gtcf04xu3eu7dD7wVpGxWCvw7HX0ubMx0LiDwzNOVzSR2ggjv7V1dzrC7uAWqYDAKnEZ8QZ8iIxBC7lIGnNJI3tbm6oPOxWtOrLDJN5WMalKOOLSzuaRs9UbvaGrka1zy01TsrdXOsb5WjtKu9hdrI8RrnvxYWqG38HYTeONlusGC3yna46kcLAEKq2S/xLUe3UfaX3pM2RdSzDEcFu1uYOfl//ACffSQdgcePp9rTrkoylgeTcVZnJByjDGs0pO6++R1srkfQr+dVPsN+2VvGw+2DcRpszrCdlhK308nNH6rvq1HJaP0K/nVT7Dftlc8IuNOpF+R0Tkp1Kcl5nrpu+WpfYk+0xdKxz8yn/AHEn9Ny5r03fLUvsSfaYulY5+ZT/ALiT+mUn+nT9fmIfqVPT5GhdB/yNT7cf2XKsxbaisweuqGNa10M0z5WB7TlO8NyWPBBuOBGvBWfQf8jU+3H9ly2HZHGWVrJ6fEcskkM8oLXgOzM3jsjrHiB5H8PpWtSWGrNtXWVzOnHFSgk7POxS4F0nU9dLHBjUO6fvGujcHFzN409XWwLddOY11Wu9NY/4+P8A04/qSratutiKXctfhsTYqkyxtj3fVzuc8AjKNDZuZ17aZb8LqH0y7PPljjqqYFwjDmyW1Ia43DvUDe/tD0qaUqaqRlHJO+RWtGo6coyzatn98jotH8kz2W/yCzKh2K2hjrKON8LgXtY1sjebXAWNx2G1wexXNTUtjY6SpcGsaLucTYADmSeC8+UWpNM9GMk4pooKKrbDV4jLUnKxm5c42JsGwAk2GvBbHoR2g/WtQkhMmH4hUTNLfCWSva0izhG2ERx3B4FwZntyz2WTo/2nFTSxRVl2VDY29VwIMrBo2Vl/KabakcDf0LWcLrEuFk+hjCdnhfG7XUmYvsFRVIPhEDGuP6cY3bvXdvH33Wh7LYNJhmOPp4ryB0Dy3g0yNtmaDfQHMzLfgutk9q1TBIBVYnLiEesLIxBC7lJZxdJI3taD1QeB1VqdWSjJN5WK1aUXKLSzuWfjap8yd9ND95cq6V6KTwhlVPCYd43KbvY+7mc7sOnVIH8K7ctW6S8H8Jw2XILvi/Kt/gvm/wDEuU7PVUaiyI2ik503n8ix2RxjwuhhnOrnMAd7Teq76wVcLl/QpjF2TUrz5JEjfUbNf3ENP8S6gs68MFRxNaE8dNSCIixNgiIgCIiAIiIDFVUzZY3R1AzMe0tcO0OFiPeCouIYFBOxrKuNpDPItdro7adRzSHM9xCmTMLmkNcWki2YWuPSMwIv6wVS1gbCQK3EHxk8M7qVt/Vmi1UpyvkWUISXiaX737Hv4IwHSqM0rf1JaiaRnvY55a73gqwq8NZLGI5gcgtYNc5lrcLFhBt6FRVWIRRTRQzV828mtuwGwuD7mws5sBHH0q08Uyedz91P+Cpcp5N3JjSpZpSXv2IcewlG15kjhs83u4SShxvxu4PubqbW7PQTRtjq2ucxrcoG8kFwbCzrO6/DndfPFMnnc/dT/gp4pk87n7qf8FRvJvPMLZ6Syuuj7EKm2BoojmpYchta7ZJWm3ZcP4L7TbCUcRJpYSwniWyStJ9dn6qZ4pk87n7qf8FPFMnnc/dT/gqd7Pm+pH4alzj0fYh1OwlHLY1cJeRwzyTOt6rv0WZ2yNMQQ9ryCLEGecgg8iN4s3imTzufup/wVDzs8I8G8Pl3+XNu/wDh81uPDc9mtuNtU3lR8xuKK/5R6PsfaXYejiv4JEY78ckszb27bP1Ump2Yp5GtDo8pYXFrmOdHIwvJc4tkYQ4XJJOuq9eKZPO5+6n/AAU8Uyedz91P+Co3k/Mn8PSWV10fY+0Oz0UT943O+QAgPlkklc0HiGl7jlB52tdWJHaq3xTJ53P3U/4KeKZPO5+6n/BUOTepZUoLSS9+xDl2FozJvYIjFJ+tC+SE/wDrcB9SkRbLQBwdOJJi03bvpZZg08iGyOLQfTa6yeKZPO5+6n/BTxTJ53P3U/4KtvZ+ZX8PS5ro+xPqKdsjHRzi7HNLXDtDhYjuKiV2AwTxtjqo2lrLZLXaY7aDI5tnM4ciFGqKQxgGprZWA8Mxpm374V9moSxuaetma3tPgwGvpMKqpSWhLpU3rJe/Y8fBGA6VJmlb+pLUTyM97HPs733VwxgaA2MAACwA0AA4ADkqqShLW55K2YM06x8GDdeGphsvUWHOe0OhrJnNPAjwYg+8Qo5SeoVKmtJL37Fqq2u2ehncX1TXEkWNpZWgi1vJa8D6l88Uyedz91P+ComK2pYjNiNbOyMEAnLAfKNho2AniUi5X8IlTp28Ul79jxT7A0UZzU0GR1rXa+Vpt2XD1eUtM2JgZDfK3hclx73Ekqso6QzRslpqydzHtDmm0AuHC4NjBcKVNXsp2tbWSFxPMi7nW5kMaB9QVnKcnZ3M3Tp01eLXp/pE5F5jkDgHRm4IuCOBB4FelUBERAEREAREQEDHsRNPSzTsFzHG9wHaWtJF/Rdcv2J2GZisclZj0sj3ukLRlcAdLXcSQe2wGgAHd1qrpWyxujqBdj2lrh2hwsR3Fcwh2RxXDXvZsw9skDzcXMdxyuWyWAdawuDrYeoddCVotJ2fM49ojeSbV1yIe1dH4vr8Njpw6bctblAAzvtK4hoHC5uAtpwPpHL55oMdgNM+GN0h62bqsAcQRYa5SCO3+cGfZKtlqsOnrMr3Qhu/cXi994XG3boeSzV2w80+LVM0wAppoHR5g4FwLoWMvl9Bae5aydOStJ8Hn6mcVUjK8Vx09CKOlqUsfPFQPNM02Emc2B4DMchA4jhe1+amVfSiY4aSUUxd4Tm6rZOs3LIGWHU6xN/QqSLZTFo6STD4hCac5rPzC7gTctab3AJ11bzOqlHYOqyYYMrL0ziZeuNLztfp+toFLhQ8tefCxVTr+enLjfsTIOk+fwiSlnoHipA6kbXgkmwdZ5LdBl62YX+te6LpTz0U9RLT2kgexro8+h3jsoOYtuCLG4ty7pbNmJxjzq4hu4MeW+YZr7sN8njxC1HGNmZ6OgxF9eGhs00LmWcHXAmedbcPKCrGNGVlbl880WlKtFN358PLJl27pZlaI5quhkZSvsN5mJueeXqgO4GwuL2Wc49SDGy4wDOIN54TvHWybnPfd2tfLpfjZUEeA4pX0NNTP3IpMsbmyXGbLl6ocL3JaDawbrbjzV07o+lOJF2nghpdxmzDPbwfc3y9qs40o34ZPR/fQqpVpW45rVffUxu6WZXB01DQvfSsdZ0hcRb12aQ06jS5tcKwxPpSZG2lfQwOmbUg2GbK9pa8MLMtjmdc24/zVBDspi1PTyYfRiF9PIT+UzNBAd5Vrm4vz6p4mxU1/RzPE/DhSZXtp35pXZsurpWyOyg6kAAgepQ40L8Ovlx9SVOvbj0434ehb7PdIL5qx9HjFMaeQNLh1s3AZrHQfo63HYsWz3SHNXVAbh9K3cZ8pe6dgkaLXzmK1zp2XF9Lr7UbMVPjx1dTtYYt0Q3M+13brKAQASBm59i16i2CrJK2GWengpBG8OfJE/SSzgerGHHKTYjQNHWPqVVGi7vLT3LOVZWWer6HSsRxUROZHE3PNITkYDbRvlPc79Fjbi5seIABJAVd8JHjwsyNYW0rWkuDnWc7IZHt8k2yty9up5cvk2HT+MJJoWtyPgjjbIXaw5XPc8BlusXXaRy6ovwVY3Zuo8CmiLW5pqnM5m81dGZgXF0luJja1vA8zqTYYRjC2fkbylO+XmQNscJmnwIOxPrTxBspN7k3HXv1Rawe7TXyRqVrG0uPPrcPw+kpOvK5pL2jiTDmiF/Xle73BdilpN5C6Krs7O0tdYWBzAg2HZquddH3R1PSVpnxUNysa4R2cHXc7q3ty6ub5y3pVYqLctU7owrUpOSUdGrM1/F9pDUYLR0sOsrpN24cyIbBgt6c8fctoO2xpXNw7ZqldVOp2BjyCQLsADrANJOvE6a9qh4H0ZSw4sJpg3wVkr3s6wJ5mMZeViW/NUmr2Vr6GvmqtlxHKycklryAWlzsxuC5t7EmxB56haSdJ+Ffv5XfYziqq8T/AG87LuS4+lZjqGSoZCd7E9jXxF9rZyQHB2XUaHkDcd9LtXthJX4bLelkhhyxObK65a929jBa05QCNTY31y93odGtV4DUb4sfV1Ekbi3MA1oa8vN3cLkuJ000FlsmPbMzTYJHR07W75scAIzAC8eTN1vcVX8mEk48+xf86cWpcu5VYNt/kio6LBYTVT7iMPs/I2M5G6F2U8OfIevQbliGDb8MdKQ14AuLZ23ANrXtexc6x4a6g8FodJsDWUEkFTs6W7wxtE8Tn9UusM4DubXEX7QdR6OmU7y5jTM3I4gXbcHKeYuND61jWwpp0/5NqKk01U/gU8AYwMZewFteJ9J9KyIi5TqCIiAIiIAiIgCIiAIiIAiIgCg4zg0dZCYK8ExuIJAJaeqQRqNeIU5FKbTuiGk1ZkegoWwRMhphZjGhrQSSQGiw1PFSERRqTo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52400" y="-7461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hQQDxURBxQWFBIWFhkaGBgYFhYXFhUcFhgYGBoXGBYYGyYfGB0jIRcYHy8iLykqLC8sGSExNTwqNSYrLCkBCQoKDgwOGg8PGjMkHyQqMTYpLDU1Ly4tNS80KiwsNS4vLC81Ki0tLSktLSwpKiwsKS0sLywsNC0sKSksNCksLP/AABEIAMUBAAMBIgACEQEDEQH/xAAcAAEAAgMBAQEAAAAAAAAAAAAABAUDBgcCAQj/xABLEAABAwIDBAQICQoEBwEAAAABAAIDBBEFEiEGEzFBByJRkRQVMlRhcXKBFhczkpOhstLTIzRCUlNzgrGz0TZidOEkVWSUoqPBQ//EABoBAQADAQEBAAAAAAAAAAAAAAABAgMEBQb/xAA1EQACAQIDBgQEBQQDAAAAAAAAAQIDERIhMQQTQVGR0SJhgaEFscHwFCMzceEVUoLxQlNi/9oADAMBAAIRAxEAPwDuKIiAIiIAiIgCIiAIiIAiIgCIiAIiIAiIgCIiAIiIAiIgCIiAIiIAiIgCIiAIiIAiIgCIiAIiIAiIgCIiAIiIAiIgCIiAIiIAiIgCIiAIiIAiIgCIiAIiIAiIgCIiAIiIAiIgCIiAIiIAiIgCIiAIiIAiIgCKNWYlFDY1sjI78M72tvbja51UX4TUnnMH0sf91F0aRpVJK8Yt+hZqDieOQU2XxjK2PNfLmPG1r27wsXwmpPOYPpY/7rm+30U9ZWZ6GGWSFjGtY9kb3MffrFzXAWIJNr/5VnUqYVdHobBsG/q4at4xtrp8zf8A4cUXnMff/snw4ovOY+//AGXHPg3VebT/AEUn3U+DdV5tP9FJ91Yb+fI93+h7H/2vqjsfw4ovOY+//ZW9NUtkY2SnOZjgC0jgQeBC4XRbJ1UkrGPgmaHOALjG8BoJsXEkaWGq7tBCGNayIWa0AAdgAsAtqU5T1R4/xTYtn2XCqUsTeun0PaIi2PGCIiAIiIAiIgCIiAIiIAiIgCIiAIiIAiIgCIiAqMYxaeF4bQUjqhpFy4SMYAb8LO1Pb71A+Edb/wAtf9PEtmWGrqmxRvkm0axpcfU0XP8AJUafP5HXTqwso7pN/wCV/Zo07HNlJ8V3ctYfBcgcBEbSkXdq4ua4DUBunoVV8TzvOW/RH76nfG/D+wl72feT434f2Evez7ywe5ebZ71P+rUo4KccMVovDl1u+rKjE+i7weGSaoqRlY0uP5Mgmw4A5+J4e9TIOltjGNZFSkNaAAN6NABYDyFNnxd2OU8kGFNMIa5he6SxBFyQ0ZLm92g+5UvxRT/tou5/9lVprOksjohUpVY4PicvGnktLKy/t5lh8cLfNj9KPuJ8cLfNj9KPuKv+KKf9tF3P/snxRT/tou5/9kvW+7E7r4LzXWRuOyO2PjB0mSExtjAu4vzXLr2Fso5AlbKqHY3ZvwCm3UhDnueXOcAbHgABfXQAfWr5dML4fFqfMbZud9LcLw8NfrzCIiucgREQBERAEREAREQBERAEREAREQBERAEREAWCuhc+NzaZ+7eQQH5Q7KTzynQrOo8tfGw5ZpGNPYXNB7iVDLQve8V9Sg+Dlb/zF/0EX91kh2YmcS3GKt1RCQQ6MxtYHX4Xc0304q58aw/tY/nt/utD2u2yq2VRZgdzE1rRmEWcOcRckOsdNQPcVlLDFXZ6+zLatpngjhWWuGK90r35WNl+L+h83b86T7yfF/Q+bt+dJ95aB8OMT/zf9uPuqThu1mJzTRxXLc72tJMAAAJ1JJbyFys95T/t9jvlsHxCKbdfT/1IhY5j7qKrmg2aduYWuAIaA7M9oAcSXgnjpx/RUL4fV3nDvmx/dXSZOjaic4ukY8kkkneyakm5PlLz8WVD+zf9LJ95VdKpfJm8Pinw5RSnTcnbNuKbfm22c4+H1d5w75sf3VLwja6vqKiOGOodd7w3yY9ATqfJ5C59y3z4sqH9m/6WT7ymYTsPS0somomODwCAS97rXFjoTbgpVKpfNkVfivw7A8FLO2XhjqXwREXWfIhERAEREAREQBERAERU9XjjjK6DB4xNKy28LnZIori4D3gElxGuUAm3G1wpSb0IbS1LhFQy4jWwgvq4I5mDUiB7t6BzIjkaA/1ZgexR8D2vNcJ3YNG1zY5Gsbne6POC25ceo4jXQC3cr7uVrlN5G9uJsyLTsD6QDUYg+hmgEb2bwFwlzi8ZsbDI24K3FROEoO0iYTjNXiEWGsq2wxvlqTZjGlzj2BouT9S1/Znb2DETIzDWvEjG5g2QBuYcAQWl1hewPMX5qFCTTaWQc4ppN5s2ZFpG1HSFLhzo24hSsJkBIyVBPkkA3vCO1bHi+IzQsdJTQxvjbGXuLpix3VBJAaInA6DjdWdKSs+ehVVYu65a6loi1jYjbXxmyRwi3W7LR5ee+YE/qi3BbOqyi4PC9S8JqaxR0Cqa3ZSlmkMlZAx73Wu4i5NgAPqAVjVPeGE0jWufyDnFgOvNwa62l+RWkbT9JcmHyiKvpWlzmB4yTkixLhziGvVKmNJ1MkrlvxL2fxKTXmr/AEL/AOA1D5tF3K5p6dsbGsgAaxoAaBwAAsAFCw2qneQayKNjC24LZnPdc2sMpib6dbqXVveGE0bWvfpYOeWD09YNdbuVMCi7Gk9oqVV45N/vczItfpccqZJpYW08QdEWBx8JdbrtzDL+Q109SkVeOOMxp8Ij30rbZyXZIori4D32JzEa5QCbam2ivgehhvE1cuEVDJX1sIz1UEUzBxEEjt6BzyskaA/1Zgexedl9rWYg+fwNpEcTmta43DnXbcktPk66e5N27X4EbyN7cTYEUPGcTbS08k8+rY2F1uF7DRt/SbD3rDs5jba2ljqIhlDxq298pBIc29hexBUYXbFwLYlfDxLJERVLBERAEREAREQBERAYa2o3cT38crXOt25QT/8AFqPRTibJqA9YGfeyOm/WLpHFwcfQRbX0W5LcpIw5pa/UEEEdoOhX5/2g2YqsJqC6AyNjB/JzMJALeQc5vkntB+sLroQjUi4Xs+BybRUlTkp2uuJ+glR4BgHgs9W9gAjmlbI0Dldgz3HLrZj71yfC+lutht4S5k7ex7QHfPZbvIK6tsjthFiMRfSgte2wfGTctvwN+bTY2Po5KKlCpSTvoTT2inWatqjQNkv8S1Ht1P2l11ci2S/xLUe3U/aXQ9ocZlpWmRjYTHoBnkkbI5xNgxjGROzE6WF7lW2iLlNJckU2aSjBt82WtTTNlY6OoGZj2lrgeBDhYjuVLs1sRTYe578ODsz9CXuzEC98o0Fhf36BeqWurnsa+Snp2Ei+V1RJmb6DlgIv7yqvYjb44lLLG+ERbtoNw8uvckfqi3BYqM1F2045mzlTclfXhkar03fLUvsSfaYulY5+ZT/uJP6blzXpu+WpfYk+0xdKxz8yn/cSf03Laf6dP1+ZjD9Sp6fI0LoP+Rqfbj+y5dOXMeg/5Gp9uP7Lluk2LTSyviwRkZERyvlkLsgfYEsY1ou8gEXNwBe2pvau0q9WRbZpJUYl0uLdNf5/H/ph/UlXQqnaWop5YYcUgbeaVjGSxuJiNz1g4OAcxwGoGoPboVz3pr/P4/8ATN/qSrTZIuNVX5Ge1yUqTtzR2Oj+SZ7Lf5BZlho/kmey3+QWZcT1O5aGu4fNkrMQef0dye6C6q+ijFWT0TiXAzmaR82vWJkdcOI7CLC/+W3JW+ENBrq8O4EwA/Qhce2j2WqsKqC+m3jYwTu5mEjqngHOb5J5EHjbmu2nCNS8G7Oyt0OGpOVO00rq7v1P0AqPAsA8GqquRgAjnex7QDqDl69xyu65965NhfS1XQ28IcydvY9oB+ey3ebrquyG2UWJRF1MCyRls8ZNy2/Ag/pNNjr6OSzqUKlJO+hpT2inWatqjD0kUDpsLnbATdoD7D9IRuDiD7gT6wFq3QpjF45qWQ6tIkZ6ndV3cQ0/xLpsjA4FrxcEWI7QeIXCcAecLxwRymzGymJ19Lsk0a497He5XoeOlKHqilf8urGp6M7wiIuI7giIgCIiAIiIAiIgMFbWshjdLVHKxgLnGxNgOJsNVmIBGuoKqNsWXw6qH/Ty/UwlV2we04qqaOOruyobG27XCxkbazZmX8prrcRwN/RfRQbhiXMzc0p4XyJGL7A0VSDv4Gtcf04xu3eu7dD7wVpGxWCvw7HX0ubMx0LiDwzNOVzSR2ggjv7V1dzrC7uAWqYDAKnEZ8QZ8iIxBC7lIGnNJI3tbm6oPOxWtOrLDJN5WMalKOOLSzuaRs9UbvaGrka1zy01TsrdXOsb5WjtKu9hdrI8RrnvxYWqG38HYTeONlusGC3yna46kcLAEKq2S/xLUe3UfaX3pM2RdSzDEcFu1uYOfl//ACffSQdgcePp9rTrkoylgeTcVZnJByjDGs0pO6++R1srkfQr+dVPsN+2VvGw+2DcRpszrCdlhK308nNH6rvq1HJaP0K/nVT7Dftlc8IuNOpF+R0Tkp1Kcl5nrpu+WpfYk+0xdKxz8yn/AHEn9Ny5r03fLUvsSfaYulY5+ZT/ALiT+mUn+nT9fmIfqVPT5GhdB/yNT7cf2XKsxbaisweuqGNa10M0z5WB7TlO8NyWPBBuOBGvBWfQf8jU+3H9ly2HZHGWVrJ6fEcskkM8oLXgOzM3jsjrHiB5H8PpWtSWGrNtXWVzOnHFSgk7POxS4F0nU9dLHBjUO6fvGujcHFzN409XWwLddOY11Wu9NY/4+P8A04/qSratutiKXctfhsTYqkyxtj3fVzuc8AjKNDZuZ17aZb8LqH0y7PPljjqqYFwjDmyW1Ia43DvUDe/tD0qaUqaqRlHJO+RWtGo6coyzatn98jotH8kz2W/yCzKh2K2hjrKON8LgXtY1sjebXAWNx2G1wexXNTUtjY6SpcGsaLucTYADmSeC8+UWpNM9GMk4pooKKrbDV4jLUnKxm5c42JsGwAk2GvBbHoR2g/WtQkhMmH4hUTNLfCWSva0izhG2ERx3B4FwZntyz2WTo/2nFTSxRVl2VDY29VwIMrBo2Vl/KabakcDf0LWcLrEuFk+hjCdnhfG7XUmYvsFRVIPhEDGuP6cY3bvXdvH33Wh7LYNJhmOPp4ryB0Dy3g0yNtmaDfQHMzLfgutk9q1TBIBVYnLiEesLIxBC7lJZxdJI3taD1QeB1VqdWSjJN5WK1aUXKLSzuWfjap8yd9ND95cq6V6KTwhlVPCYd43KbvY+7mc7sOnVIH8K7ctW6S8H8Jw2XILvi/Kt/gvm/wDEuU7PVUaiyI2ik503n8ix2RxjwuhhnOrnMAd7Teq76wVcLl/QpjF2TUrz5JEjfUbNf3ENP8S6gs68MFRxNaE8dNSCIixNgiIgCIiAIiIDFVUzZY3R1AzMe0tcO0OFiPeCouIYFBOxrKuNpDPItdro7adRzSHM9xCmTMLmkNcWki2YWuPSMwIv6wVS1gbCQK3EHxk8M7qVt/Vmi1UpyvkWUISXiaX737Hv4IwHSqM0rf1JaiaRnvY55a73gqwq8NZLGI5gcgtYNc5lrcLFhBt6FRVWIRRTRQzV828mtuwGwuD7mws5sBHH0q08Uyedz91P+Cpcp5N3JjSpZpSXv2IcewlG15kjhs83u4SShxvxu4PubqbW7PQTRtjq2ucxrcoG8kFwbCzrO6/DndfPFMnnc/dT/gp4pk87n7qf8FRvJvPMLZ6Syuuj7EKm2BoojmpYchta7ZJWm3ZcP4L7TbCUcRJpYSwniWyStJ9dn6qZ4pk87n7qf8FPFMnnc/dT/gqd7Pm+pH4alzj0fYh1OwlHLY1cJeRwzyTOt6rv0WZ2yNMQQ9ryCLEGecgg8iN4s3imTzufup/wVDzs8I8G8Pl3+XNu/wDh81uPDc9mtuNtU3lR8xuKK/5R6PsfaXYejiv4JEY78ckszb27bP1Ump2Yp5GtDo8pYXFrmOdHIwvJc4tkYQ4XJJOuq9eKZPO5+6n/AAU8Uyedz91P+Co3k/Mn8PSWV10fY+0Oz0UT943O+QAgPlkklc0HiGl7jlB52tdWJHaq3xTJ53P3U/4KeKZPO5+6n/BUOTepZUoLSS9+xDl2FozJvYIjFJ+tC+SE/wDrcB9SkRbLQBwdOJJi03bvpZZg08iGyOLQfTa6yeKZPO5+6n/BTxTJ53P3U/4KtvZ+ZX8PS5ro+xPqKdsjHRzi7HNLXDtDhYjuKiV2AwTxtjqo2lrLZLXaY7aDI5tnM4ciFGqKQxgGprZWA8Mxpm374V9moSxuaetma3tPgwGvpMKqpSWhLpU3rJe/Y8fBGA6VJmlb+pLUTyM97HPs733VwxgaA2MAACwA0AA4ADkqqShLW55K2YM06x8GDdeGphsvUWHOe0OhrJnNPAjwYg+8Qo5SeoVKmtJL37Fqq2u2ehncX1TXEkWNpZWgi1vJa8D6l88Uyedz91P+ComK2pYjNiNbOyMEAnLAfKNho2AniUi5X8IlTp28Ul79jxT7A0UZzU0GR1rXa+Vpt2XD1eUtM2JgZDfK3hclx73Ekqso6QzRslpqydzHtDmm0AuHC4NjBcKVNXsp2tbWSFxPMi7nW5kMaB9QVnKcnZ3M3Tp01eLXp/pE5F5jkDgHRm4IuCOBB4FelUBERAEREAREQEDHsRNPSzTsFzHG9wHaWtJF/Rdcv2J2GZisclZj0sj3ukLRlcAdLXcSQe2wGgAHd1qrpWyxujqBdj2lrh2hwsR3Fcwh2RxXDXvZsw9skDzcXMdxyuWyWAdawuDrYeoddCVotJ2fM49ojeSbV1yIe1dH4vr8Njpw6bctblAAzvtK4hoHC5uAtpwPpHL55oMdgNM+GN0h62bqsAcQRYa5SCO3+cGfZKtlqsOnrMr3Qhu/cXi994XG3boeSzV2w80+LVM0wAppoHR5g4FwLoWMvl9Bae5aydOStJ8Hn6mcVUjK8Vx09CKOlqUsfPFQPNM02Emc2B4DMchA4jhe1+amVfSiY4aSUUxd4Tm6rZOs3LIGWHU6xN/QqSLZTFo6STD4hCac5rPzC7gTctab3AJ11bzOqlHYOqyYYMrL0ziZeuNLztfp+toFLhQ8tefCxVTr+enLjfsTIOk+fwiSlnoHipA6kbXgkmwdZ5LdBl62YX+te6LpTz0U9RLT2kgexro8+h3jsoOYtuCLG4ty7pbNmJxjzq4hu4MeW+YZr7sN8njxC1HGNmZ6OgxF9eGhs00LmWcHXAmedbcPKCrGNGVlbl880WlKtFN358PLJl27pZlaI5quhkZSvsN5mJueeXqgO4GwuL2Wc49SDGy4wDOIN54TvHWybnPfd2tfLpfjZUEeA4pX0NNTP3IpMsbmyXGbLl6ocL3JaDawbrbjzV07o+lOJF2nghpdxmzDPbwfc3y9qs40o34ZPR/fQqpVpW45rVffUxu6WZXB01DQvfSsdZ0hcRb12aQ06jS5tcKwxPpSZG2lfQwOmbUg2GbK9pa8MLMtjmdc24/zVBDspi1PTyYfRiF9PIT+UzNBAd5Vrm4vz6p4mxU1/RzPE/DhSZXtp35pXZsurpWyOyg6kAAgepQ40L8Ovlx9SVOvbj0434ehb7PdIL5qx9HjFMaeQNLh1s3AZrHQfo63HYsWz3SHNXVAbh9K3cZ8pe6dgkaLXzmK1zp2XF9Lr7UbMVPjx1dTtYYt0Q3M+13brKAQASBm59i16i2CrJK2GWengpBG8OfJE/SSzgerGHHKTYjQNHWPqVVGi7vLT3LOVZWWer6HSsRxUROZHE3PNITkYDbRvlPc79Fjbi5seIABJAVd8JHjwsyNYW0rWkuDnWc7IZHt8k2yty9up5cvk2HT+MJJoWtyPgjjbIXaw5XPc8BlusXXaRy6ovwVY3Zuo8CmiLW5pqnM5m81dGZgXF0luJja1vA8zqTYYRjC2fkbylO+XmQNscJmnwIOxPrTxBspN7k3HXv1Rawe7TXyRqVrG0uPPrcPw+kpOvK5pL2jiTDmiF/Xle73BdilpN5C6Krs7O0tdYWBzAg2HZquddH3R1PSVpnxUNysa4R2cHXc7q3ty6ub5y3pVYqLctU7owrUpOSUdGrM1/F9pDUYLR0sOsrpN24cyIbBgt6c8fctoO2xpXNw7ZqldVOp2BjyCQLsADrANJOvE6a9qh4H0ZSw4sJpg3wVkr3s6wJ5mMZeViW/NUmr2Vr6GvmqtlxHKycklryAWlzsxuC5t7EmxB56haSdJ+Ffv5XfYziqq8T/AG87LuS4+lZjqGSoZCd7E9jXxF9rZyQHB2XUaHkDcd9LtXthJX4bLelkhhyxObK65a929jBa05QCNTY31y93odGtV4DUb4sfV1Ekbi3MA1oa8vN3cLkuJ000FlsmPbMzTYJHR07W75scAIzAC8eTN1vcVX8mEk48+xf86cWpcu5VYNt/kio6LBYTVT7iMPs/I2M5G6F2U8OfIevQbliGDb8MdKQ14AuLZ23ANrXtexc6x4a6g8FodJsDWUEkFTs6W7wxtE8Tn9UusM4DubXEX7QdR6OmU7y5jTM3I4gXbcHKeYuND61jWwpp0/5NqKk01U/gU8AYwMZewFteJ9J9KyIi5TqCIiAIiIAiIgCIiAIiIAiIgCg4zg0dZCYK8ExuIJAJaeqQRqNeIU5FKbTuiGk1ZkegoWwRMhphZjGhrQSSQGiw1PFSERRqToEREAREQBERAEREAREQBERAERE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304800" y="-593725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t3.gstatic.com/images?q=tbn:ANd9GcSmaS_4wbk8sXTVjlZbU3lsIyv61zX4Gcsb-ulunpNJANK15qB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297" y="180975"/>
            <a:ext cx="5685503" cy="39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3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327736"/>
              </p:ext>
            </p:extLst>
          </p:nvPr>
        </p:nvGraphicFramePr>
        <p:xfrm>
          <a:off x="2133600" y="6858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Sanitation</a:t>
                      </a:r>
                      <a:r>
                        <a:rPr lang="en-US" baseline="0" dirty="0" smtClean="0"/>
                        <a:t> &amp;Safety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Knife</a:t>
                      </a:r>
                      <a:r>
                        <a:rPr lang="en-US" baseline="0" dirty="0" smtClean="0"/>
                        <a:t> and Equipment Safety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 Slip Shoes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ServSafe Standards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RTE</a:t>
                      </a:r>
                      <a:r>
                        <a:rPr lang="en-US" baseline="0" dirty="0" smtClean="0"/>
                        <a:t> / Use of Plastic Gloves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Cleaning and Sanitizing Buckets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Scoring Guide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8441797"/>
              </p:ext>
            </p:extLst>
          </p:nvPr>
        </p:nvGraphicFramePr>
        <p:xfrm>
          <a:off x="2209800" y="228600"/>
          <a:ext cx="6096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22098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Dry Goods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Produce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Dairy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Rice</a:t>
                      </a:r>
                      <a:r>
                        <a:rPr lang="en-US" baseline="0" dirty="0" smtClean="0"/>
                        <a:t> / Barley / Pasta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Salad Greens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Milk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 Flour / Sugar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Spinach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r>
                        <a:rPr lang="en-US" baseline="0" dirty="0" smtClean="0"/>
                        <a:t> Cream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Bread Crumbs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Cuke</a:t>
                      </a:r>
                      <a:r>
                        <a:rPr lang="en-US" dirty="0" smtClean="0"/>
                        <a:t> / Tomato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Parm</a:t>
                      </a:r>
                      <a:r>
                        <a:rPr lang="en-US" dirty="0" smtClean="0"/>
                        <a:t> Cheese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Mustard  /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Vinegar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Carrot / Onion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Butter / Eggs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Canola</a:t>
                      </a:r>
                      <a:r>
                        <a:rPr lang="en-US" baseline="0" dirty="0" smtClean="0"/>
                        <a:t> / Olive Oil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Shallot / Red Onion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Blue Cheese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Walnuts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Celery / Mushroom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Bread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Potato /G</a:t>
                      </a:r>
                      <a:r>
                        <a:rPr lang="en-US" baseline="0" dirty="0" smtClean="0"/>
                        <a:t>r Beans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u="sng" dirty="0" err="1" smtClean="0"/>
                        <a:t>Misc</a:t>
                      </a:r>
                      <a:r>
                        <a:rPr lang="en-US" b="1" u="sng" dirty="0" smtClean="0"/>
                        <a:t> </a:t>
                      </a:r>
                      <a:endParaRPr lang="en-US" b="1" u="sng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Dried Herbs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 </a:t>
                      </a:r>
                      <a:r>
                        <a:rPr lang="en-US" dirty="0" err="1" smtClean="0"/>
                        <a:t>Basil,Parsley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2-4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oz.Cups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u="sng" dirty="0" smtClean="0"/>
                        <a:t>Proteins</a:t>
                      </a:r>
                      <a:endParaRPr lang="en-US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Fresh Thyme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P Spoons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Whole</a:t>
                      </a:r>
                      <a:r>
                        <a:rPr lang="en-US" baseline="0" dirty="0" smtClean="0"/>
                        <a:t> Chicken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Garlic / Red Pepper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Gloves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Chicken Stock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Lemons</a:t>
                      </a:r>
                      <a:r>
                        <a:rPr lang="en-US" baseline="0" dirty="0" smtClean="0"/>
                        <a:t> / Oranges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Plastic</a:t>
                      </a:r>
                      <a:r>
                        <a:rPr lang="en-US" baseline="0" dirty="0" smtClean="0"/>
                        <a:t> Wrap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Beef</a:t>
                      </a:r>
                      <a:r>
                        <a:rPr lang="en-US" baseline="0" dirty="0" smtClean="0"/>
                        <a:t> / Chicken Base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Asparagus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Foil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Scallion</a:t>
                      </a:r>
                      <a:r>
                        <a:rPr lang="en-US" baseline="0" dirty="0" smtClean="0"/>
                        <a:t>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Wine if available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867400"/>
            <a:ext cx="7543800" cy="838200"/>
          </a:xfrm>
        </p:spPr>
        <p:txBody>
          <a:bodyPr/>
          <a:lstStyle/>
          <a:p>
            <a:r>
              <a:rPr lang="en-US" sz="4400" dirty="0" smtClean="0"/>
              <a:t>Common Table Ingredients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91027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71600" y="685801"/>
            <a:ext cx="6858000" cy="4038599"/>
          </a:xfrm>
        </p:spPr>
        <p:txBody>
          <a:bodyPr/>
          <a:lstStyle/>
          <a:p>
            <a:r>
              <a:rPr lang="en-US" dirty="0" smtClean="0"/>
              <a:t>8:30 Student arrive, Review Guidelines</a:t>
            </a:r>
          </a:p>
          <a:p>
            <a:r>
              <a:rPr lang="en-US" dirty="0" smtClean="0"/>
              <a:t>9:15 Set up Kitchen stations</a:t>
            </a:r>
          </a:p>
          <a:p>
            <a:r>
              <a:rPr lang="en-US" dirty="0" smtClean="0"/>
              <a:t>9:30 Student begin cooking</a:t>
            </a:r>
          </a:p>
          <a:p>
            <a:r>
              <a:rPr lang="en-US" dirty="0" smtClean="0"/>
              <a:t>12:15  Service window opens, plate earlier?</a:t>
            </a:r>
          </a:p>
          <a:p>
            <a:r>
              <a:rPr lang="en-US" dirty="0" smtClean="0"/>
              <a:t>12:35 service window closes</a:t>
            </a:r>
          </a:p>
          <a:p>
            <a:r>
              <a:rPr lang="en-US" dirty="0" smtClean="0"/>
              <a:t>12:45 Clean up</a:t>
            </a:r>
          </a:p>
          <a:p>
            <a:r>
              <a:rPr lang="en-US" dirty="0" smtClean="0"/>
              <a:t>1:30 Student lunch and overall review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Event Time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7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495299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Each Student will produce 2 portions; Soup, Salad &amp; Entree</a:t>
            </a:r>
          </a:p>
          <a:p>
            <a:r>
              <a:rPr lang="en-US" dirty="0" smtClean="0"/>
              <a:t>Food Safety &amp; Sanitation Reminders</a:t>
            </a:r>
            <a:endParaRPr lang="en-US" dirty="0"/>
          </a:p>
          <a:p>
            <a:r>
              <a:rPr lang="en-US" dirty="0" smtClean="0"/>
              <a:t>Mise en Place, copy of Plan of Work to Judges</a:t>
            </a:r>
          </a:p>
          <a:p>
            <a:r>
              <a:rPr lang="en-US" dirty="0" smtClean="0"/>
              <a:t>Knife Skills, accuracy in cuts</a:t>
            </a:r>
          </a:p>
          <a:p>
            <a:r>
              <a:rPr lang="en-US" dirty="0" smtClean="0"/>
              <a:t>Portion and Nutritional balance ( Plates supplied)</a:t>
            </a:r>
          </a:p>
          <a:p>
            <a:r>
              <a:rPr lang="en-US" dirty="0" smtClean="0"/>
              <a:t>Presentation – Visual, aroma &amp; taste, hot / cold</a:t>
            </a:r>
          </a:p>
          <a:p>
            <a:r>
              <a:rPr lang="en-US" dirty="0" smtClean="0"/>
              <a:t>Waste – containers (2) on student bench, perishable &amp; non, over production considered waste</a:t>
            </a:r>
          </a:p>
          <a:p>
            <a:r>
              <a:rPr lang="en-US" dirty="0" smtClean="0"/>
              <a:t>Full utilization of product, chicken- bones, meat, skin</a:t>
            </a:r>
          </a:p>
          <a:p>
            <a:r>
              <a:rPr lang="en-US" dirty="0" smtClean="0"/>
              <a:t>Final Plate Presentation – One in Bakery &amp; one in Dining Room, look for corresponding participant number</a:t>
            </a:r>
          </a:p>
          <a:p>
            <a:r>
              <a:rPr lang="en-US" dirty="0" smtClean="0"/>
              <a:t>Any items presented 15 min late will not be scored(5/10- 25%, 10/15-75% point deduction)</a:t>
            </a:r>
          </a:p>
          <a:p>
            <a:r>
              <a:rPr lang="en-US" dirty="0" smtClean="0"/>
              <a:t>Unused equipment, knife holders, off to side</a:t>
            </a:r>
          </a:p>
          <a:p>
            <a:r>
              <a:rPr lang="en-US" dirty="0" smtClean="0"/>
              <a:t>Clean up  very important,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7240" y="5638800"/>
            <a:ext cx="8061960" cy="838200"/>
          </a:xfrm>
        </p:spPr>
        <p:txBody>
          <a:bodyPr/>
          <a:lstStyle/>
          <a:p>
            <a:r>
              <a:rPr lang="en-US" dirty="0" smtClean="0"/>
              <a:t>Basic Production Guidelines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563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4038599"/>
          </a:xfrm>
        </p:spPr>
        <p:txBody>
          <a:bodyPr/>
          <a:lstStyle/>
          <a:p>
            <a:r>
              <a:rPr lang="en-US" dirty="0" smtClean="0"/>
              <a:t>Select skills candidates through Fair selection process</a:t>
            </a:r>
          </a:p>
          <a:p>
            <a:r>
              <a:rPr lang="en-US" dirty="0" smtClean="0"/>
              <a:t>Review guidelines and practice schedule with student and seek long term commitment.</a:t>
            </a:r>
          </a:p>
          <a:p>
            <a:r>
              <a:rPr lang="en-US" dirty="0" smtClean="0"/>
              <a:t>Student create menu from product list, Instructor finalize</a:t>
            </a:r>
          </a:p>
          <a:p>
            <a:r>
              <a:rPr lang="en-US" dirty="0" smtClean="0"/>
              <a:t>Practice (home &amp; school) and create plan of work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571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1695164" cy="41909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State </a:t>
            </a:r>
            <a:r>
              <a:rPr lang="en-US" dirty="0" smtClean="0"/>
              <a:t>Student Work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81000"/>
            <a:ext cx="1676400" cy="41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81000"/>
            <a:ext cx="1600201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1000"/>
            <a:ext cx="1905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051" y="533400"/>
            <a:ext cx="1839097" cy="4114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 </a:t>
            </a:r>
            <a:r>
              <a:rPr lang="en-US" dirty="0"/>
              <a:t>S</a:t>
            </a:r>
            <a:r>
              <a:rPr lang="en-US" dirty="0" smtClean="0"/>
              <a:t>tudent Work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533400"/>
            <a:ext cx="1676400" cy="411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533400"/>
            <a:ext cx="1828799" cy="411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33400"/>
            <a:ext cx="2438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37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Culinary Arts</a:t>
            </a:r>
          </a:p>
          <a:p>
            <a:r>
              <a:rPr lang="en-US" dirty="0" smtClean="0"/>
              <a:t>Food and Beverage Service </a:t>
            </a:r>
          </a:p>
          <a:p>
            <a:r>
              <a:rPr lang="en-US" dirty="0" smtClean="0"/>
              <a:t>Commercial Baking </a:t>
            </a:r>
          </a:p>
          <a:p>
            <a:r>
              <a:rPr lang="en-US" dirty="0" smtClean="0"/>
              <a:t>Customer Service </a:t>
            </a:r>
          </a:p>
          <a:p>
            <a:r>
              <a:rPr lang="en-US" dirty="0" smtClean="0"/>
              <a:t>Job Skills Demo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Ct. State Level Competition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0043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33600" y="838199"/>
            <a:ext cx="6096000" cy="3505201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January / Written  Test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Culinary Arts-Multiply Choice 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Food and Beverage Service </a:t>
            </a:r>
            <a:r>
              <a:rPr lang="en-US" sz="2800" dirty="0" smtClean="0"/>
              <a:t>– Multiply </a:t>
            </a:r>
            <a:r>
              <a:rPr lang="en-US" sz="2800" dirty="0" smtClean="0"/>
              <a:t>Choice 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Commercial Baking </a:t>
            </a:r>
            <a:r>
              <a:rPr lang="en-US" sz="2800" dirty="0" smtClean="0"/>
              <a:t>– Multiply Choice 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Customer Service </a:t>
            </a:r>
            <a:r>
              <a:rPr lang="en-US" sz="2800" dirty="0" smtClean="0"/>
              <a:t>-?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r>
              <a:rPr lang="en-US" sz="2800" dirty="0"/>
              <a:t>Job Skills Demo </a:t>
            </a:r>
            <a:r>
              <a:rPr lang="en-US" sz="2800" dirty="0" smtClean="0"/>
              <a:t>-?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Student  Testing and Participation </a:t>
            </a:r>
            <a:endParaRPr lang="en-US" sz="2800" dirty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Timelines for State Competition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5571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STATE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475488" indent="-457200">
              <a:buFont typeface="+mj-lt"/>
              <a:buAutoNum type="arabicPeriod"/>
            </a:pPr>
            <a:r>
              <a:rPr lang="en-US" dirty="0" smtClean="0"/>
              <a:t> Composed Salad with  Emulsified Dressing 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Chicken Vegetable Soup 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Chicken Entrée with Sauce 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Starch and Vegetable</a:t>
            </a:r>
          </a:p>
          <a:p>
            <a:pPr marL="18288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NATIONALS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62500" lnSpcReduction="20000"/>
          </a:bodyPr>
          <a:lstStyle/>
          <a:p>
            <a:pPr marL="475488" indent="-457200">
              <a:buFont typeface="+mj-lt"/>
              <a:buAutoNum type="arabicPeriod"/>
            </a:pPr>
            <a:r>
              <a:rPr lang="en-US" dirty="0" smtClean="0"/>
              <a:t>Composed </a:t>
            </a:r>
            <a:r>
              <a:rPr lang="en-US" dirty="0"/>
              <a:t>Salad with  Emulsified </a:t>
            </a:r>
            <a:r>
              <a:rPr lang="en-US" dirty="0" smtClean="0"/>
              <a:t>Dressing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/>
              <a:t>Chicken </a:t>
            </a:r>
            <a:r>
              <a:rPr lang="en-US" dirty="0" smtClean="0"/>
              <a:t>Vegetable</a:t>
            </a:r>
            <a:r>
              <a:rPr lang="en-US" dirty="0"/>
              <a:t> </a:t>
            </a:r>
            <a:r>
              <a:rPr lang="en-US" dirty="0" smtClean="0"/>
              <a:t>Soup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Sautéed  </a:t>
            </a:r>
            <a:r>
              <a:rPr lang="en-US" dirty="0"/>
              <a:t>Chicken </a:t>
            </a:r>
            <a:r>
              <a:rPr lang="en-US" dirty="0" smtClean="0"/>
              <a:t>Breast with Mushroom Pan Sauce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Brown Rice Pilaf / Sautéed Spinach with Julienned Carrots </a:t>
            </a:r>
          </a:p>
          <a:p>
            <a:pPr marL="475488" indent="-457200">
              <a:buFont typeface="+mj-lt"/>
              <a:buAutoNum type="arabicPeriod"/>
            </a:pPr>
            <a:r>
              <a:rPr lang="en-US" dirty="0" smtClean="0"/>
              <a:t>Deep Poached Salmon with Warm Vinaigrette – Parsley Potatoes and Braised Belgian Endive </a:t>
            </a:r>
          </a:p>
          <a:p>
            <a:pPr marL="475488" indent="-457200">
              <a:buFont typeface="+mj-lt"/>
              <a:buAutoNum type="arabicPeriod"/>
            </a:pPr>
            <a:endParaRPr lang="en-US" dirty="0"/>
          </a:p>
          <a:p>
            <a:pPr marL="475488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4800600"/>
            <a:ext cx="7543800" cy="990600"/>
          </a:xfrm>
        </p:spPr>
        <p:txBody>
          <a:bodyPr/>
          <a:lstStyle/>
          <a:p>
            <a:r>
              <a:rPr lang="en-US" sz="2800" dirty="0" smtClean="0"/>
              <a:t> State / National Culinary Menu Requirements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288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381001"/>
            <a:ext cx="7772400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Vegetable Cuts – Mince, Chop, Brunoise, Julienne, Batonnet, Dice, Concassee,  Chiffonade</a:t>
            </a:r>
          </a:p>
          <a:p>
            <a:r>
              <a:rPr lang="en-US" dirty="0" smtClean="0"/>
              <a:t>Meat Fabrication – Chicken / Fish </a:t>
            </a:r>
          </a:p>
          <a:p>
            <a:r>
              <a:rPr lang="en-US" dirty="0" smtClean="0"/>
              <a:t>Chicken Broth or Stock </a:t>
            </a:r>
          </a:p>
          <a:p>
            <a:r>
              <a:rPr lang="en-US" dirty="0" smtClean="0"/>
              <a:t>Handling and Cleaning of Salad Greens</a:t>
            </a:r>
          </a:p>
          <a:p>
            <a:r>
              <a:rPr lang="en-US" dirty="0" smtClean="0"/>
              <a:t>Emulsion Dressing </a:t>
            </a:r>
          </a:p>
          <a:p>
            <a:r>
              <a:rPr lang="en-US" dirty="0" smtClean="0"/>
              <a:t>Soup – may include any of the following: Cream</a:t>
            </a:r>
            <a:r>
              <a:rPr lang="en-US" dirty="0"/>
              <a:t> </a:t>
            </a:r>
            <a:r>
              <a:rPr lang="en-US" dirty="0" smtClean="0"/>
              <a:t>,  Puree or Clear </a:t>
            </a:r>
          </a:p>
          <a:p>
            <a:r>
              <a:rPr lang="en-US" dirty="0" smtClean="0"/>
              <a:t> Main Entrée – 2 Different Cooking Techniques from the following - Sauté, Roast , Braise, Stew, Poach( shallow or deep) </a:t>
            </a:r>
          </a:p>
          <a:p>
            <a:r>
              <a:rPr lang="en-US" dirty="0" smtClean="0"/>
              <a:t>Sauces 2 Different Types from the following – Cream , Pan ,Au  jus, Gravy, Butter Sauce,  Warm Vinaigrette </a:t>
            </a:r>
          </a:p>
          <a:p>
            <a:r>
              <a:rPr lang="en-US" dirty="0" smtClean="0"/>
              <a:t>Vegetable Cookery- May include any of the following: Boiling, Steaming, Glazing, Sauté, Roasting, Pan Frying, Braising ,Stewing </a:t>
            </a:r>
          </a:p>
          <a:p>
            <a:r>
              <a:rPr lang="en-US" dirty="0" smtClean="0"/>
              <a:t>Starch Cookery- May include any of the following: Rice Pilaf</a:t>
            </a:r>
            <a:r>
              <a:rPr lang="en-US" smtClean="0"/>
              <a:t>, Grains, Risotto</a:t>
            </a:r>
            <a:r>
              <a:rPr lang="en-US" dirty="0" smtClean="0"/>
              <a:t>, Potatoes – Roasted, Pureed, Pan Fried, Boiled, Steamed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Skills Components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15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248207"/>
              </p:ext>
            </p:extLst>
          </p:nvPr>
        </p:nvGraphicFramePr>
        <p:xfrm>
          <a:off x="1295400" y="685800"/>
          <a:ext cx="69342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Student Equipment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 Knife Kit, thermometer &amp; tongs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 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Sauté pans (8” -10”)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Sauce pan</a:t>
                      </a:r>
                      <a:r>
                        <a:rPr lang="en-US" baseline="0" dirty="0" smtClean="0"/>
                        <a:t> (4 –5 Quart)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Pastry bag with tips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2” half hotel pans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 SS Bowls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Aluminum</a:t>
                      </a:r>
                      <a:r>
                        <a:rPr lang="en-US" baseline="0" dirty="0" smtClean="0"/>
                        <a:t> pie Tins (9”)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Solid spoon, slotted spoon, whisk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Tasting spoons, plastic gloves</a:t>
                      </a:r>
                      <a:r>
                        <a:rPr lang="en-US" baseline="0" dirty="0" smtClean="0"/>
                        <a:t>, Squirt bottle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Counter top butane burner, gas separate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8ea.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8oz soup containers for food storage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Molds or timbales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Bench scraper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7240" y="5638800"/>
            <a:ext cx="7543800" cy="990600"/>
          </a:xfrm>
        </p:spPr>
        <p:txBody>
          <a:bodyPr/>
          <a:lstStyle/>
          <a:p>
            <a:r>
              <a:rPr lang="en-US" dirty="0" smtClean="0"/>
              <a:t>State Equipment List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787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1651783"/>
              </p:ext>
            </p:extLst>
          </p:nvPr>
        </p:nvGraphicFramePr>
        <p:xfrm>
          <a:off x="2209800" y="685800"/>
          <a:ext cx="6096000" cy="471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295400"/>
                <a:gridCol w="121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Items Evaluated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Possible Points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Judges</a:t>
                      </a:r>
                      <a:r>
                        <a:rPr lang="en-US" baseline="0" dirty="0" smtClean="0"/>
                        <a:t> Score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Written Test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Sanitation</a:t>
                      </a:r>
                      <a:r>
                        <a:rPr lang="en-US" baseline="0" dirty="0" smtClean="0"/>
                        <a:t> – ServSafe Standards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Mise en</a:t>
                      </a:r>
                      <a:r>
                        <a:rPr lang="en-US" baseline="0" dirty="0" smtClean="0"/>
                        <a:t> Place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Knife Skills / Meat Fabrication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Salad 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Soup 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Entrée 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Points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 Clothing Penalty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– 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-Time Penalty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to –</a:t>
                      </a:r>
                      <a:r>
                        <a:rPr lang="en-US" baseline="0" dirty="0" smtClean="0"/>
                        <a:t> 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-Other</a:t>
                      </a:r>
                      <a:r>
                        <a:rPr lang="en-US" baseline="0" dirty="0" smtClean="0"/>
                        <a:t> Penalty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to – 50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791200"/>
            <a:ext cx="7543800" cy="1066800"/>
          </a:xfrm>
        </p:spPr>
        <p:txBody>
          <a:bodyPr/>
          <a:lstStyle/>
          <a:p>
            <a:pPr algn="ctr"/>
            <a:r>
              <a:rPr lang="en-US" dirty="0" smtClean="0"/>
              <a:t>Judging Score Guide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174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868546"/>
              </p:ext>
            </p:extLst>
          </p:nvPr>
        </p:nvGraphicFramePr>
        <p:xfrm>
          <a:off x="2133600" y="12192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44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Course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Menu Matches</a:t>
                      </a:r>
                      <a:r>
                        <a:rPr lang="en-US" baseline="0" dirty="0" smtClean="0"/>
                        <a:t> Food Produced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Eye Appeal</a:t>
                      </a:r>
                      <a:r>
                        <a:rPr lang="en-US" baseline="0" dirty="0" smtClean="0"/>
                        <a:t> / Food Design on Plate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Correct Cooking Method / Preparation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Flavor and Seasonings Complement / Taste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Food Doneness / Integrity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Course Scoring Guide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73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7252679"/>
              </p:ext>
            </p:extLst>
          </p:nvPr>
        </p:nvGraphicFramePr>
        <p:xfrm>
          <a:off x="2286000" y="762000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5400"/>
                <a:gridCol w="762000"/>
                <a:gridCol w="228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Mise en Place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Plan of Work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Station Organization</a:t>
                      </a:r>
                      <a:r>
                        <a:rPr lang="en-US" baseline="0" dirty="0" smtClean="0"/>
                        <a:t> / Above &amp; Below/ Garbage  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Refrigeration</a:t>
                      </a:r>
                      <a:r>
                        <a:rPr lang="en-US" baseline="0" dirty="0" smtClean="0"/>
                        <a:t> Organization / HACCP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 List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Work Flow /</a:t>
                      </a:r>
                      <a:r>
                        <a:rPr lang="en-US" baseline="0" dirty="0" smtClean="0"/>
                        <a:t> Production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Mise en Place Scoring Guide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155903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331</TotalTime>
  <Words>856</Words>
  <Application>Microsoft Office PowerPoint</Application>
  <PresentationFormat>On-screen Show (4:3)</PresentationFormat>
  <Paragraphs>214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Palatino Linotype</vt:lpstr>
      <vt:lpstr>Wingdings</vt:lpstr>
      <vt:lpstr>Elemental</vt:lpstr>
      <vt:lpstr>SKILLS USA </vt:lpstr>
      <vt:lpstr>Ct. State Level Competition </vt:lpstr>
      <vt:lpstr>Timelines for State Competition </vt:lpstr>
      <vt:lpstr> State / National Culinary Menu Requirements</vt:lpstr>
      <vt:lpstr>Skills Components </vt:lpstr>
      <vt:lpstr>State Equipment List </vt:lpstr>
      <vt:lpstr>Judging Score Guide </vt:lpstr>
      <vt:lpstr>Course Scoring Guide </vt:lpstr>
      <vt:lpstr>Mise en Place Scoring Guide </vt:lpstr>
      <vt:lpstr>Sanitation Scoring Guide </vt:lpstr>
      <vt:lpstr>Common Table Ingredients</vt:lpstr>
      <vt:lpstr>State Event Time table</vt:lpstr>
      <vt:lpstr>Basic Production Guidelines</vt:lpstr>
      <vt:lpstr>Skills Summary </vt:lpstr>
      <vt:lpstr>State Student Work</vt:lpstr>
      <vt:lpstr>Skills Student Work</vt:lpstr>
    </vt:vector>
  </TitlesOfParts>
  <Company>CT State Deptartment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SKILLS USA</dc:title>
  <dc:creator>W2K</dc:creator>
  <cp:lastModifiedBy>Raasumaa, Chad</cp:lastModifiedBy>
  <cp:revision>36</cp:revision>
  <cp:lastPrinted>2014-03-27T20:39:16Z</cp:lastPrinted>
  <dcterms:created xsi:type="dcterms:W3CDTF">2012-10-16T15:01:29Z</dcterms:created>
  <dcterms:modified xsi:type="dcterms:W3CDTF">2016-03-17T15:51:28Z</dcterms:modified>
</cp:coreProperties>
</file>